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handoutMasterIdLst>
    <p:handoutMasterId r:id="rId53"/>
  </p:handoutMasterIdLst>
  <p:sldIdLst>
    <p:sldId id="257" r:id="rId2"/>
    <p:sldId id="381" r:id="rId3"/>
    <p:sldId id="336" r:id="rId4"/>
    <p:sldId id="337" r:id="rId5"/>
    <p:sldId id="308" r:id="rId6"/>
    <p:sldId id="331" r:id="rId7"/>
    <p:sldId id="379" r:id="rId8"/>
    <p:sldId id="366" r:id="rId9"/>
    <p:sldId id="367" r:id="rId10"/>
    <p:sldId id="377" r:id="rId11"/>
    <p:sldId id="384" r:id="rId12"/>
    <p:sldId id="265" r:id="rId13"/>
    <p:sldId id="264" r:id="rId14"/>
    <p:sldId id="261" r:id="rId15"/>
    <p:sldId id="352" r:id="rId16"/>
    <p:sldId id="359" r:id="rId17"/>
    <p:sldId id="361" r:id="rId18"/>
    <p:sldId id="284" r:id="rId19"/>
    <p:sldId id="325" r:id="rId20"/>
    <p:sldId id="326" r:id="rId21"/>
    <p:sldId id="357" r:id="rId22"/>
    <p:sldId id="287" r:id="rId23"/>
    <p:sldId id="362" r:id="rId24"/>
    <p:sldId id="363" r:id="rId25"/>
    <p:sldId id="364" r:id="rId26"/>
    <p:sldId id="355" r:id="rId27"/>
    <p:sldId id="281" r:id="rId28"/>
    <p:sldId id="378" r:id="rId29"/>
    <p:sldId id="327" r:id="rId30"/>
    <p:sldId id="365" r:id="rId31"/>
    <p:sldId id="347" r:id="rId32"/>
    <p:sldId id="276" r:id="rId33"/>
    <p:sldId id="277" r:id="rId34"/>
    <p:sldId id="275" r:id="rId35"/>
    <p:sldId id="288" r:id="rId36"/>
    <p:sldId id="369" r:id="rId37"/>
    <p:sldId id="382" r:id="rId38"/>
    <p:sldId id="371" r:id="rId39"/>
    <p:sldId id="383" r:id="rId40"/>
    <p:sldId id="373" r:id="rId41"/>
    <p:sldId id="374" r:id="rId42"/>
    <p:sldId id="375" r:id="rId43"/>
    <p:sldId id="376" r:id="rId44"/>
    <p:sldId id="380" r:id="rId45"/>
    <p:sldId id="368" r:id="rId46"/>
    <p:sldId id="317" r:id="rId47"/>
    <p:sldId id="354" r:id="rId48"/>
    <p:sldId id="353" r:id="rId49"/>
    <p:sldId id="385" r:id="rId50"/>
    <p:sldId id="333" r:id="rId51"/>
  </p:sldIdLst>
  <p:sldSz cx="9144000" cy="6858000" type="screen4x3"/>
  <p:notesSz cx="6888163" cy="100187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83C"/>
    <a:srgbClr val="FF9933"/>
    <a:srgbClr val="FFFFFF"/>
    <a:srgbClr val="0000FF"/>
    <a:srgbClr val="9933FF"/>
    <a:srgbClr val="CC66FF"/>
    <a:srgbClr val="CC00CC"/>
    <a:srgbClr val="DE005A"/>
    <a:srgbClr val="FF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2" autoAdjust="0"/>
    <p:restoredTop sz="69742" autoAdjust="0"/>
  </p:normalViewPr>
  <p:slideViewPr>
    <p:cSldViewPr>
      <p:cViewPr varScale="1">
        <p:scale>
          <a:sx n="46" d="100"/>
          <a:sy n="46" d="100"/>
        </p:scale>
        <p:origin x="1712"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64" y="72"/>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35413628851948"/>
          <c:y val="0.1629325136713205"/>
          <c:w val="0.51729172742296103"/>
          <c:h val="0.82110938290807189"/>
        </c:manualLayout>
      </c:layout>
      <c:pieChart>
        <c:varyColors val="1"/>
        <c:ser>
          <c:idx val="0"/>
          <c:order val="0"/>
          <c:tx>
            <c:strRef>
              <c:f>Sheet1!$B$1</c:f>
              <c:strCache>
                <c:ptCount val="1"/>
                <c:pt idx="0">
                  <c:v>認知症の種類</c:v>
                </c:pt>
              </c:strCache>
            </c:strRef>
          </c:tx>
          <c:dPt>
            <c:idx val="0"/>
            <c:bubble3D val="0"/>
            <c:spPr>
              <a:solidFill>
                <a:srgbClr val="FF9933"/>
              </a:solidFill>
              <a:ln w="19050">
                <a:solidFill>
                  <a:schemeClr val="lt1"/>
                </a:solidFill>
              </a:ln>
              <a:effectLst/>
            </c:spPr>
            <c:extLst>
              <c:ext xmlns:c16="http://schemas.microsoft.com/office/drawing/2014/chart" uri="{C3380CC4-5D6E-409C-BE32-E72D297353CC}">
                <c16:uniqueId val="{00000001-BE23-42AB-81E9-31BDC352DECD}"/>
              </c:ext>
            </c:extLst>
          </c:dPt>
          <c:dPt>
            <c:idx val="1"/>
            <c:bubble3D val="0"/>
            <c:spPr>
              <a:solidFill>
                <a:srgbClr val="99FF66"/>
              </a:solidFill>
              <a:ln w="19050">
                <a:solidFill>
                  <a:schemeClr val="lt1"/>
                </a:solidFill>
              </a:ln>
              <a:effectLst/>
            </c:spPr>
            <c:extLst>
              <c:ext xmlns:c16="http://schemas.microsoft.com/office/drawing/2014/chart" uri="{C3380CC4-5D6E-409C-BE32-E72D297353CC}">
                <c16:uniqueId val="{00000002-BE23-42AB-81E9-31BDC352DECD}"/>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3-BE23-42AB-81E9-31BDC352DE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BE23-42AB-81E9-31BDC352DECD}"/>
              </c:ext>
            </c:extLst>
          </c:dPt>
          <c:dPt>
            <c:idx val="4"/>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5-BE23-42AB-81E9-31BDC352DECD}"/>
              </c:ext>
            </c:extLst>
          </c:dPt>
          <c:dLbls>
            <c:dLbl>
              <c:idx val="0"/>
              <c:layout>
                <c:manualLayout>
                  <c:x val="-2.91732188727164E-2"/>
                  <c:y val="-6.646575595726531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4C3C587E-988F-4F63-BC93-937BF4078CD1}" type="CATEGORYNAME">
                      <a:rPr lang="ja-JP" altLang="en-US" smtClean="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[分類名]</a:t>
                    </a:fld>
                    <a:r>
                      <a:rPr lang="ja-JP" altLang="en-US" dirty="0">
                        <a:latin typeface="メイリオ" panose="020B0604030504040204" pitchFamily="50" charset="-128"/>
                        <a:ea typeface="メイリオ" panose="020B0604030504040204" pitchFamily="50" charset="-128"/>
                      </a:rPr>
                      <a:t>認知症</a:t>
                    </a:r>
                    <a:r>
                      <a:rPr lang="en-US" altLang="ja-JP" baseline="0" dirty="0">
                        <a:latin typeface="メイリオ" panose="020B0604030504040204" pitchFamily="50" charset="-128"/>
                        <a:ea typeface="メイリオ" panose="020B0604030504040204" pitchFamily="50" charset="-128"/>
                      </a:rPr>
                      <a:t>, </a:t>
                    </a:r>
                    <a:fld id="{83A64924-470D-4F1A-A425-16B8BAC6A137}" type="VALUE">
                      <a:rPr lang="en-US" altLang="ja-JP" baseline="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[値]</a:t>
                    </a:fld>
                    <a:endParaRPr lang="en-US" altLang="ja-JP" baseline="0" dirty="0">
                      <a:latin typeface="メイリオ" panose="020B0604030504040204" pitchFamily="50" charset="-128"/>
                      <a:ea typeface="メイリオ" panose="020B0604030504040204"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60428200106082763"/>
                      <c:h val="0.18130807103304311"/>
                    </c:manualLayout>
                  </c15:layout>
                  <c15:dlblFieldTable/>
                  <c15:showDataLabelsRange val="0"/>
                </c:ext>
                <c:ext xmlns:c16="http://schemas.microsoft.com/office/drawing/2014/chart" uri="{C3380CC4-5D6E-409C-BE32-E72D297353CC}">
                  <c16:uniqueId val="{00000001-BE23-42AB-81E9-31BDC352DECD}"/>
                </c:ext>
              </c:extLst>
            </c:dLbl>
            <c:dLbl>
              <c:idx val="1"/>
              <c:layout>
                <c:manualLayout>
                  <c:x val="6.0451784516853416E-2"/>
                  <c:y val="2.4682320872729542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6848569861950303"/>
                      <c:h val="0.1666106300079718"/>
                    </c:manualLayout>
                  </c15:layout>
                </c:ext>
                <c:ext xmlns:c16="http://schemas.microsoft.com/office/drawing/2014/chart" uri="{C3380CC4-5D6E-409C-BE32-E72D297353CC}">
                  <c16:uniqueId val="{00000002-BE23-42AB-81E9-31BDC352DECD}"/>
                </c:ext>
              </c:extLst>
            </c:dLbl>
            <c:dLbl>
              <c:idx val="2"/>
              <c:layout>
                <c:manualLayout>
                  <c:x val="0"/>
                  <c:y val="0.13287546510426715"/>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52591593441738693"/>
                      <c:h val="0.1618302157460087"/>
                    </c:manualLayout>
                  </c15:layout>
                </c:ext>
                <c:ext xmlns:c16="http://schemas.microsoft.com/office/drawing/2014/chart" uri="{C3380CC4-5D6E-409C-BE32-E72D297353CC}">
                  <c16:uniqueId val="{00000003-BE23-42AB-81E9-31BDC352DECD}"/>
                </c:ext>
              </c:extLst>
            </c:dLbl>
            <c:dLbl>
              <c:idx val="3"/>
              <c:layout>
                <c:manualLayout>
                  <c:x val="5.1457947166773425E-2"/>
                  <c:y val="-1.5867609005820446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77800A56-48EB-43C2-9C4F-B2FC3EDF5BFE}" type="CATEGORYNAME">
                      <a:rPr lang="zh-TW" altLang="en-US" sz="180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[分類名]</a:t>
                    </a:fld>
                    <a:r>
                      <a:rPr lang="en-US" altLang="zh-TW" sz="1800" baseline="0" dirty="0">
                        <a:latin typeface="メイリオ" panose="020B0604030504040204" pitchFamily="50" charset="-128"/>
                        <a:ea typeface="メイリオ" panose="020B0604030504040204" pitchFamily="50" charset="-128"/>
                      </a:rPr>
                      <a:t>, </a:t>
                    </a:r>
                    <a:fld id="{9BB51BC7-FE30-434F-9967-5C545F11940C}" type="VALUE">
                      <a:rPr lang="en-US" altLang="zh-TW" sz="1800" baseline="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[値]</a:t>
                    </a:fld>
                    <a:endParaRPr lang="en-US" altLang="zh-TW" sz="1800" baseline="0" dirty="0">
                      <a:latin typeface="メイリオ" panose="020B0604030504040204" pitchFamily="50" charset="-128"/>
                      <a:ea typeface="メイリオ" panose="020B0604030504040204"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8030786964218882"/>
                      <c:h val="0.1695060197989697"/>
                    </c:manualLayout>
                  </c15:layout>
                  <c15:dlblFieldTable/>
                  <c15:showDataLabelsRange val="0"/>
                </c:ext>
                <c:ext xmlns:c16="http://schemas.microsoft.com/office/drawing/2014/chart" uri="{C3380CC4-5D6E-409C-BE32-E72D297353CC}">
                  <c16:uniqueId val="{00000004-BE23-42AB-81E9-31BDC352DECD}"/>
                </c:ext>
              </c:extLst>
            </c:dLbl>
            <c:dLbl>
              <c:idx val="4"/>
              <c:layout>
                <c:manualLayout>
                  <c:x val="0.20058261249990036"/>
                  <c:y val="3.9450294996462382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E65562E6-890B-4B50-B821-8FF6540A2E74}" type="CATEGORYNAME">
                      <a:rPr lang="ja-JP" altLang="en-US" sz="180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[分類名]</a:t>
                    </a:fld>
                    <a:r>
                      <a:rPr lang="en-US" altLang="ja-JP" sz="1800" baseline="0" dirty="0">
                        <a:latin typeface="メイリオ" panose="020B0604030504040204" pitchFamily="50" charset="-128"/>
                        <a:ea typeface="メイリオ" panose="020B0604030504040204" pitchFamily="50" charset="-128"/>
                      </a:rPr>
                      <a:t>, </a:t>
                    </a:r>
                    <a:fld id="{31A9065E-0D42-4590-B476-BED004DDB422}" type="VALUE">
                      <a:rPr lang="en-US" altLang="ja-JP" sz="1800" baseline="0">
                        <a:latin typeface="メイリオ" panose="020B0604030504040204" pitchFamily="50" charset="-128"/>
                        <a:ea typeface="メイリオ" panose="020B0604030504040204" pitchFamily="50" charset="-128"/>
                      </a:rPr>
                      <a:pPr>
                        <a:defRPr sz="2000" b="1">
                          <a:latin typeface="メイリオ" panose="020B0604030504040204" pitchFamily="50" charset="-128"/>
                          <a:ea typeface="メイリオ" panose="020B0604030504040204" pitchFamily="50" charset="-128"/>
                        </a:defRPr>
                      </a:pPr>
                      <a:t>[値]</a:t>
                    </a:fld>
                    <a:endParaRPr lang="en-US" altLang="ja-JP" sz="1800" baseline="0" dirty="0">
                      <a:latin typeface="メイリオ" panose="020B0604030504040204" pitchFamily="50" charset="-128"/>
                      <a:ea typeface="メイリオ" panose="020B0604030504040204" pitchFamily="50" charset="-128"/>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4820806284613953"/>
                      <c:h val="0.17638171782082693"/>
                    </c:manualLayout>
                  </c15:layout>
                  <c15:dlblFieldTable/>
                  <c15:showDataLabelsRange val="0"/>
                </c:ext>
                <c:ext xmlns:c16="http://schemas.microsoft.com/office/drawing/2014/chart" uri="{C3380CC4-5D6E-409C-BE32-E72D297353CC}">
                  <c16:uniqueId val="{00000005-BE23-42AB-81E9-31BDC352DEC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1"/>
            <c:showSerName val="0"/>
            <c:showPercent val="0"/>
            <c:showBubbleSize val="0"/>
            <c:showLeaderLines val="1"/>
            <c:leaderLines>
              <c:spPr>
                <a:ln w="19050" cap="flat" cmpd="sng" algn="ctr">
                  <a:solidFill>
                    <a:schemeClr val="tx1"/>
                  </a:solidFill>
                  <a:round/>
                </a:ln>
                <a:effectLst/>
              </c:spPr>
            </c:leaderLines>
            <c:extLst>
              <c:ext xmlns:c15="http://schemas.microsoft.com/office/drawing/2012/chart" uri="{CE6537A1-D6FC-4f65-9D91-7224C49458BB}"/>
            </c:extLst>
          </c:dLbls>
          <c:cat>
            <c:strRef>
              <c:f>Sheet1!$A$2:$A$6</c:f>
              <c:strCache>
                <c:ptCount val="5"/>
                <c:pt idx="0">
                  <c:v>アルツハイマー型</c:v>
                </c:pt>
                <c:pt idx="1">
                  <c:v>脳血管性認知症</c:v>
                </c:pt>
                <c:pt idx="2">
                  <c:v>レビー小体型認知症</c:v>
                </c:pt>
                <c:pt idx="3">
                  <c:v>前頭側頭型認知症</c:v>
                </c:pt>
                <c:pt idx="4">
                  <c:v>その他</c:v>
                </c:pt>
              </c:strCache>
            </c:strRef>
          </c:cat>
          <c:val>
            <c:numRef>
              <c:f>Sheet1!$B$2:$B$6</c:f>
              <c:numCache>
                <c:formatCode>0.0%</c:formatCode>
                <c:ptCount val="5"/>
                <c:pt idx="0">
                  <c:v>0.67600000000000005</c:v>
                </c:pt>
                <c:pt idx="1">
                  <c:v>0.19500000000000001</c:v>
                </c:pt>
                <c:pt idx="2">
                  <c:v>4.2999999999999997E-2</c:v>
                </c:pt>
                <c:pt idx="3">
                  <c:v>0.01</c:v>
                </c:pt>
                <c:pt idx="4">
                  <c:v>7.5999999999999998E-2</c:v>
                </c:pt>
              </c:numCache>
            </c:numRef>
          </c:val>
          <c:extLst>
            <c:ext xmlns:c16="http://schemas.microsoft.com/office/drawing/2014/chart" uri="{C3380CC4-5D6E-409C-BE32-E72D297353CC}">
              <c16:uniqueId val="{00000000-BE23-42AB-81E9-31BDC352DECD}"/>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E7F27-3C4F-4E51-9BE3-BE61DC51DCAB}" type="doc">
      <dgm:prSet loTypeId="urn:microsoft.com/office/officeart/2005/8/layout/hProcess7" loCatId="list" qsTypeId="urn:microsoft.com/office/officeart/2005/8/quickstyle/simple1" qsCatId="simple" csTypeId="urn:microsoft.com/office/officeart/2005/8/colors/accent1_1" csCatId="accent1" phldr="1"/>
      <dgm:spPr/>
      <dgm:t>
        <a:bodyPr/>
        <a:lstStyle/>
        <a:p>
          <a:endParaRPr kumimoji="1" lang="ja-JP" altLang="en-US"/>
        </a:p>
      </dgm:t>
    </dgm:pt>
    <dgm:pt modelId="{CEB79B87-0949-40C2-B30B-3E9A3F0687EF}">
      <dgm:prSet phldrT="[テキスト]"/>
      <dgm:spPr>
        <a:ln w="38100">
          <a:solidFill>
            <a:srgbClr val="FF9933"/>
          </a:solidFill>
        </a:ln>
      </dgm:spPr>
      <dgm:t>
        <a:bodyPr/>
        <a:lstStyle/>
        <a:p>
          <a:endParaRPr kumimoji="1" lang="ja-JP" altLang="en-US" dirty="0"/>
        </a:p>
      </dgm:t>
    </dgm:pt>
    <dgm:pt modelId="{360ABB6E-66FB-434F-9489-9AF8106DDECD}" type="parTrans" cxnId="{ADD656BE-2BEE-4340-891F-30DCD42B6799}">
      <dgm:prSet/>
      <dgm:spPr/>
      <dgm:t>
        <a:bodyPr/>
        <a:lstStyle/>
        <a:p>
          <a:endParaRPr kumimoji="1" lang="ja-JP" altLang="en-US"/>
        </a:p>
      </dgm:t>
    </dgm:pt>
    <dgm:pt modelId="{0453F061-05E3-40D2-AE65-161400C2D982}" type="sibTrans" cxnId="{ADD656BE-2BEE-4340-891F-30DCD42B6799}">
      <dgm:prSet/>
      <dgm:spPr/>
      <dgm:t>
        <a:bodyPr/>
        <a:lstStyle/>
        <a:p>
          <a:endParaRPr kumimoji="1" lang="ja-JP" altLang="en-US"/>
        </a:p>
      </dgm:t>
    </dgm:pt>
    <dgm:pt modelId="{49274B24-6151-43F8-BD35-ACAB3B6EED40}">
      <dgm:prSet phldrT="[テキスト]" custT="1"/>
      <dgm:spPr/>
      <dgm:t>
        <a:bodyPr/>
        <a:lstStyle/>
        <a:p>
          <a:r>
            <a:rPr lang="ja-JP" altLang="en-US" sz="2400" b="1" dirty="0">
              <a:latin typeface="メイリオ" panose="020B0604030504040204" pitchFamily="50" charset="-128"/>
              <a:ea typeface="メイリオ" panose="020B0604030504040204" pitchFamily="50" charset="-128"/>
            </a:rPr>
            <a:t>認知症の人は、</a:t>
          </a:r>
          <a:r>
            <a:rPr kumimoji="1" lang="ja-JP" altLang="en-US" sz="2400" b="1" dirty="0">
              <a:latin typeface="メイリオ" panose="020B0604030504040204" pitchFamily="50" charset="-128"/>
              <a:ea typeface="メイリオ" panose="020B0604030504040204" pitchFamily="50" charset="-128"/>
            </a:rPr>
            <a:t>その時に言われたことを忘れ、その時の</a:t>
          </a:r>
          <a:r>
            <a:rPr kumimoji="1" lang="ja-JP" altLang="en-US" sz="24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感情のみ</a:t>
          </a:r>
          <a:r>
            <a:rPr kumimoji="1" lang="ja-JP" altLang="en-US" sz="2400" b="1" dirty="0">
              <a:latin typeface="メイリオ" panose="020B0604030504040204" pitchFamily="50" charset="-128"/>
              <a:ea typeface="メイリオ" panose="020B0604030504040204" pitchFamily="50" charset="-128"/>
            </a:rPr>
            <a:t>が残る</a:t>
          </a:r>
          <a:endParaRPr kumimoji="1" lang="ja-JP" altLang="en-US" sz="2400" b="1" dirty="0"/>
        </a:p>
      </dgm:t>
    </dgm:pt>
    <dgm:pt modelId="{C00B9F5C-38B8-4356-801D-9D24447C3BC1}" type="parTrans" cxnId="{13516536-D017-4983-8018-4B1811ACF1DD}">
      <dgm:prSet/>
      <dgm:spPr/>
      <dgm:t>
        <a:bodyPr/>
        <a:lstStyle/>
        <a:p>
          <a:endParaRPr kumimoji="1" lang="ja-JP" altLang="en-US"/>
        </a:p>
      </dgm:t>
    </dgm:pt>
    <dgm:pt modelId="{63C8C313-B264-4893-8CF0-1133ADFB1430}" type="sibTrans" cxnId="{13516536-D017-4983-8018-4B1811ACF1DD}">
      <dgm:prSet/>
      <dgm:spPr/>
      <dgm:t>
        <a:bodyPr/>
        <a:lstStyle/>
        <a:p>
          <a:endParaRPr kumimoji="1" lang="ja-JP" altLang="en-US"/>
        </a:p>
      </dgm:t>
    </dgm:pt>
    <dgm:pt modelId="{70DF45A6-1BD8-4CF3-B512-ECF3E1E20F26}">
      <dgm:prSet phldrT="[テキスト]" custT="1"/>
      <dgm:spPr>
        <a:ln w="38100">
          <a:solidFill>
            <a:srgbClr val="FF9933"/>
          </a:solidFill>
        </a:ln>
      </dgm:spPr>
      <dgm:t>
        <a:bodyPr vert="vert"/>
        <a:lstStyle/>
        <a:p>
          <a:endParaRPr kumimoji="1" lang="ja-JP" altLang="en-US" sz="2000" dirty="0">
            <a:latin typeface="メイリオ" panose="020B0604030504040204" pitchFamily="50" charset="-128"/>
            <a:ea typeface="メイリオ" panose="020B0604030504040204" pitchFamily="50" charset="-128"/>
          </a:endParaRPr>
        </a:p>
      </dgm:t>
    </dgm:pt>
    <dgm:pt modelId="{31F0DA6C-A489-412B-A9B1-A09B810789B6}" type="parTrans" cxnId="{0821FD62-97DC-42AB-8A02-3FF0BA18FFB6}">
      <dgm:prSet/>
      <dgm:spPr/>
      <dgm:t>
        <a:bodyPr/>
        <a:lstStyle/>
        <a:p>
          <a:endParaRPr kumimoji="1" lang="ja-JP" altLang="en-US"/>
        </a:p>
      </dgm:t>
    </dgm:pt>
    <dgm:pt modelId="{1ADE9F0A-7F1C-4402-9F73-2904DB021B04}" type="sibTrans" cxnId="{0821FD62-97DC-42AB-8A02-3FF0BA18FFB6}">
      <dgm:prSet/>
      <dgm:spPr/>
      <dgm:t>
        <a:bodyPr/>
        <a:lstStyle/>
        <a:p>
          <a:endParaRPr kumimoji="1" lang="ja-JP" altLang="en-US"/>
        </a:p>
      </dgm:t>
    </dgm:pt>
    <dgm:pt modelId="{3630F84F-F4A6-4758-A5A7-DBCDF6B9B151}">
      <dgm:prSet phldrT="[テキスト]" custT="1"/>
      <dgm:spPr/>
      <dgm:t>
        <a:bodyPr/>
        <a:lstStyle/>
        <a:p>
          <a:r>
            <a:rPr kumimoji="1" lang="ja-JP" altLang="en-US" sz="2400" b="1" dirty="0">
              <a:solidFill>
                <a:schemeClr val="tx1"/>
              </a:solidFill>
              <a:latin typeface="メイリオ" panose="020B0604030504040204" pitchFamily="50" charset="-128"/>
              <a:ea typeface="メイリオ" panose="020B0604030504040204" pitchFamily="50" charset="-128"/>
            </a:rPr>
            <a:t>本人には、</a:t>
          </a:r>
          <a:r>
            <a:rPr kumimoji="1" lang="ja-JP" altLang="en-US" sz="24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嫌な感情のみ</a:t>
          </a:r>
          <a:r>
            <a:rPr kumimoji="1" lang="ja-JP" altLang="en-US" sz="2400" b="1" dirty="0">
              <a:solidFill>
                <a:schemeClr val="tx1"/>
              </a:solidFill>
              <a:latin typeface="メイリオ" panose="020B0604030504040204" pitchFamily="50" charset="-128"/>
              <a:ea typeface="メイリオ" panose="020B0604030504040204" pitchFamily="50" charset="-128"/>
            </a:rPr>
            <a:t>が残り、支援者に</a:t>
          </a:r>
          <a:r>
            <a:rPr kumimoji="1" lang="ja-JP" altLang="en-US" sz="24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非協力的な態度</a:t>
          </a:r>
          <a:r>
            <a:rPr kumimoji="1" lang="ja-JP" altLang="en-US" sz="2400" b="1" dirty="0">
              <a:solidFill>
                <a:schemeClr val="tx1"/>
              </a:solidFill>
              <a:latin typeface="メイリオ" panose="020B0604030504040204" pitchFamily="50" charset="-128"/>
              <a:ea typeface="メイリオ" panose="020B0604030504040204" pitchFamily="50" charset="-128"/>
            </a:rPr>
            <a:t>をとるようになる</a:t>
          </a:r>
        </a:p>
      </dgm:t>
    </dgm:pt>
    <dgm:pt modelId="{575D9F31-CEE1-4D57-975A-75AB8421F921}" type="parTrans" cxnId="{2FFB927C-43C9-403C-9C29-27004E1EAC2A}">
      <dgm:prSet/>
      <dgm:spPr/>
      <dgm:t>
        <a:bodyPr/>
        <a:lstStyle/>
        <a:p>
          <a:endParaRPr kumimoji="1" lang="ja-JP" altLang="en-US"/>
        </a:p>
      </dgm:t>
    </dgm:pt>
    <dgm:pt modelId="{DF5D2508-EEF0-413D-8411-E6716BFA8FC0}" type="sibTrans" cxnId="{2FFB927C-43C9-403C-9C29-27004E1EAC2A}">
      <dgm:prSet/>
      <dgm:spPr/>
      <dgm:t>
        <a:bodyPr/>
        <a:lstStyle/>
        <a:p>
          <a:endParaRPr kumimoji="1" lang="ja-JP" altLang="en-US"/>
        </a:p>
      </dgm:t>
    </dgm:pt>
    <dgm:pt modelId="{F5184E62-E56E-4923-BBF0-B69171FDAC39}">
      <dgm:prSet custT="1"/>
      <dgm:spPr/>
      <dgm:t>
        <a:bodyPr/>
        <a:lstStyle/>
        <a:p>
          <a:endParaRPr kumimoji="1" lang="ja-JP" altLang="en-US" sz="2000" dirty="0"/>
        </a:p>
      </dgm:t>
    </dgm:pt>
    <dgm:pt modelId="{D4E5213A-0C1A-4DF8-9DDE-09416646410B}" type="parTrans" cxnId="{7C4B2DDE-CDFC-463F-B2C9-CABC41A85997}">
      <dgm:prSet/>
      <dgm:spPr/>
      <dgm:t>
        <a:bodyPr/>
        <a:lstStyle/>
        <a:p>
          <a:endParaRPr kumimoji="1" lang="ja-JP" altLang="en-US"/>
        </a:p>
      </dgm:t>
    </dgm:pt>
    <dgm:pt modelId="{B216A00F-FA23-43BC-8E73-718CA6231B5E}" type="sibTrans" cxnId="{7C4B2DDE-CDFC-463F-B2C9-CABC41A85997}">
      <dgm:prSet/>
      <dgm:spPr/>
      <dgm:t>
        <a:bodyPr/>
        <a:lstStyle/>
        <a:p>
          <a:endParaRPr kumimoji="1" lang="ja-JP" altLang="en-US"/>
        </a:p>
      </dgm:t>
    </dgm:pt>
    <dgm:pt modelId="{4EDB0901-480E-4CA4-8BBF-27FD34D9C10D}">
      <dgm:prSet custT="1"/>
      <dgm:spPr/>
      <dgm:t>
        <a:bodyPr/>
        <a:lstStyle/>
        <a:p>
          <a:endParaRPr kumimoji="1" lang="ja-JP" altLang="en-US" sz="2400" dirty="0">
            <a:latin typeface="メイリオ" panose="020B0604030504040204" pitchFamily="50" charset="-128"/>
            <a:ea typeface="メイリオ" panose="020B0604030504040204" pitchFamily="50" charset="-128"/>
          </a:endParaRPr>
        </a:p>
      </dgm:t>
    </dgm:pt>
    <dgm:pt modelId="{B1010B0C-59EE-41BE-A8ED-801F0F56625E}" type="parTrans" cxnId="{B58E0B86-99EB-41EF-BB4E-CC31D63768BB}">
      <dgm:prSet/>
      <dgm:spPr/>
      <dgm:t>
        <a:bodyPr/>
        <a:lstStyle/>
        <a:p>
          <a:endParaRPr kumimoji="1" lang="ja-JP" altLang="en-US"/>
        </a:p>
      </dgm:t>
    </dgm:pt>
    <dgm:pt modelId="{43E9B0AA-0752-45F5-B423-E9BDD68FC0F8}" type="sibTrans" cxnId="{B58E0B86-99EB-41EF-BB4E-CC31D63768BB}">
      <dgm:prSet/>
      <dgm:spPr/>
      <dgm:t>
        <a:bodyPr/>
        <a:lstStyle/>
        <a:p>
          <a:endParaRPr kumimoji="1" lang="ja-JP" altLang="en-US"/>
        </a:p>
      </dgm:t>
    </dgm:pt>
    <dgm:pt modelId="{83568AC7-C000-44C9-9389-974DA3A0004C}">
      <dgm:prSet phldrT="[テキスト]" custT="1"/>
      <dgm:spPr/>
      <dgm:t>
        <a:bodyPr/>
        <a:lstStyle/>
        <a:p>
          <a:r>
            <a:rPr kumimoji="1" lang="ja-JP" altLang="en-US" sz="2400" b="1" dirty="0">
              <a:latin typeface="メイリオ" panose="020B0604030504040204" pitchFamily="50" charset="-128"/>
              <a:ea typeface="メイリオ" panose="020B0604030504040204" pitchFamily="50" charset="-128"/>
            </a:rPr>
            <a:t>支援者から、「早くしてよ」「ダメでしょ」催促、注意、禁止などの言葉をかける</a:t>
          </a:r>
        </a:p>
      </dgm:t>
    </dgm:pt>
    <dgm:pt modelId="{B9D4511C-EAC2-4C42-9C3C-6D82AACA38F5}" type="sibTrans" cxnId="{EF20E76D-83D5-4337-B182-1F44F3EEDB35}">
      <dgm:prSet/>
      <dgm:spPr/>
      <dgm:t>
        <a:bodyPr/>
        <a:lstStyle/>
        <a:p>
          <a:endParaRPr kumimoji="1" lang="ja-JP" altLang="en-US"/>
        </a:p>
      </dgm:t>
    </dgm:pt>
    <dgm:pt modelId="{984CDD24-69DD-4022-9DC9-5EF8A95F4F9D}" type="parTrans" cxnId="{EF20E76D-83D5-4337-B182-1F44F3EEDB35}">
      <dgm:prSet/>
      <dgm:spPr/>
      <dgm:t>
        <a:bodyPr/>
        <a:lstStyle/>
        <a:p>
          <a:endParaRPr kumimoji="1" lang="ja-JP" altLang="en-US"/>
        </a:p>
      </dgm:t>
    </dgm:pt>
    <dgm:pt modelId="{5F12AFF9-57A5-437B-A241-1926B45DEE07}">
      <dgm:prSet phldrT="[テキスト]"/>
      <dgm:spPr>
        <a:ln w="38100">
          <a:solidFill>
            <a:srgbClr val="FF9933"/>
          </a:solidFill>
        </a:ln>
      </dgm:spPr>
      <dgm:t>
        <a:bodyPr/>
        <a:lstStyle/>
        <a:p>
          <a:endParaRPr kumimoji="1" lang="ja-JP" altLang="en-US" dirty="0"/>
        </a:p>
      </dgm:t>
    </dgm:pt>
    <dgm:pt modelId="{9EA3C680-CFC8-4D70-B001-19E5109B2D5A}" type="sibTrans" cxnId="{03FF5EA9-04D3-4DEA-BA4C-8A760D3DACEC}">
      <dgm:prSet/>
      <dgm:spPr/>
      <dgm:t>
        <a:bodyPr/>
        <a:lstStyle/>
        <a:p>
          <a:endParaRPr kumimoji="1" lang="ja-JP" altLang="en-US"/>
        </a:p>
      </dgm:t>
    </dgm:pt>
    <dgm:pt modelId="{27295FAB-4A4E-4320-AF7A-FBA2D34966C2}" type="parTrans" cxnId="{03FF5EA9-04D3-4DEA-BA4C-8A760D3DACEC}">
      <dgm:prSet/>
      <dgm:spPr/>
      <dgm:t>
        <a:bodyPr/>
        <a:lstStyle/>
        <a:p>
          <a:endParaRPr kumimoji="1" lang="ja-JP" altLang="en-US"/>
        </a:p>
      </dgm:t>
    </dgm:pt>
    <dgm:pt modelId="{E6922CA3-C5C2-4EE8-A39D-246F25ECB548}" type="pres">
      <dgm:prSet presAssocID="{D6CE7F27-3C4F-4E51-9BE3-BE61DC51DCAB}" presName="Name0" presStyleCnt="0">
        <dgm:presLayoutVars>
          <dgm:dir/>
          <dgm:animLvl val="lvl"/>
          <dgm:resizeHandles val="exact"/>
        </dgm:presLayoutVars>
      </dgm:prSet>
      <dgm:spPr/>
    </dgm:pt>
    <dgm:pt modelId="{621DAB48-0561-420C-A96F-E06D180964A6}" type="pres">
      <dgm:prSet presAssocID="{CEB79B87-0949-40C2-B30B-3E9A3F0687EF}" presName="compositeNode" presStyleCnt="0">
        <dgm:presLayoutVars>
          <dgm:bulletEnabled val="1"/>
        </dgm:presLayoutVars>
      </dgm:prSet>
      <dgm:spPr/>
    </dgm:pt>
    <dgm:pt modelId="{877D4562-FCB6-48CA-A878-61D16F02E0AD}" type="pres">
      <dgm:prSet presAssocID="{CEB79B87-0949-40C2-B30B-3E9A3F0687EF}" presName="bgRect" presStyleLbl="node1" presStyleIdx="0" presStyleCnt="3" custScaleX="104145"/>
      <dgm:spPr/>
    </dgm:pt>
    <dgm:pt modelId="{D19F91F2-B16B-4F45-958E-AA371D86746A}" type="pres">
      <dgm:prSet presAssocID="{CEB79B87-0949-40C2-B30B-3E9A3F0687EF}" presName="parentNode" presStyleLbl="node1" presStyleIdx="0" presStyleCnt="3">
        <dgm:presLayoutVars>
          <dgm:chMax val="0"/>
          <dgm:bulletEnabled val="1"/>
        </dgm:presLayoutVars>
      </dgm:prSet>
      <dgm:spPr/>
    </dgm:pt>
    <dgm:pt modelId="{9BD3256C-F368-4CFD-AF36-2D39BF638A73}" type="pres">
      <dgm:prSet presAssocID="{CEB79B87-0949-40C2-B30B-3E9A3F0687EF}" presName="childNode" presStyleLbl="node1" presStyleIdx="0" presStyleCnt="3">
        <dgm:presLayoutVars>
          <dgm:bulletEnabled val="1"/>
        </dgm:presLayoutVars>
      </dgm:prSet>
      <dgm:spPr/>
    </dgm:pt>
    <dgm:pt modelId="{2FCA8A6C-D7E5-4DAC-B097-838B70D4337B}" type="pres">
      <dgm:prSet presAssocID="{0453F061-05E3-40D2-AE65-161400C2D982}" presName="hSp" presStyleCnt="0"/>
      <dgm:spPr/>
    </dgm:pt>
    <dgm:pt modelId="{EFC57CD0-BF08-4084-B0A3-EB59670D99F6}" type="pres">
      <dgm:prSet presAssocID="{0453F061-05E3-40D2-AE65-161400C2D982}" presName="vProcSp" presStyleCnt="0"/>
      <dgm:spPr/>
    </dgm:pt>
    <dgm:pt modelId="{F284EF1C-FB81-4FE0-A14C-332C66C1BBAE}" type="pres">
      <dgm:prSet presAssocID="{0453F061-05E3-40D2-AE65-161400C2D982}" presName="vSp1" presStyleCnt="0"/>
      <dgm:spPr/>
    </dgm:pt>
    <dgm:pt modelId="{495AB29B-95AB-43D3-A5BF-8BA59455ABC2}" type="pres">
      <dgm:prSet presAssocID="{0453F061-05E3-40D2-AE65-161400C2D982}" presName="simulatedConn" presStyleLbl="solidFgAcc1" presStyleIdx="0" presStyleCnt="2"/>
      <dgm:spPr>
        <a:solidFill>
          <a:srgbClr val="00B0F0"/>
        </a:solidFill>
        <a:ln>
          <a:solidFill>
            <a:srgbClr val="00B0F0"/>
          </a:solidFill>
        </a:ln>
      </dgm:spPr>
    </dgm:pt>
    <dgm:pt modelId="{2ABB124A-ED92-4CCA-8F6D-20F88FC5244E}" type="pres">
      <dgm:prSet presAssocID="{0453F061-05E3-40D2-AE65-161400C2D982}" presName="vSp2" presStyleCnt="0"/>
      <dgm:spPr/>
    </dgm:pt>
    <dgm:pt modelId="{0BC98E37-8638-44C2-97F9-0AC37A2EFB2A}" type="pres">
      <dgm:prSet presAssocID="{0453F061-05E3-40D2-AE65-161400C2D982}" presName="sibTrans" presStyleCnt="0"/>
      <dgm:spPr/>
    </dgm:pt>
    <dgm:pt modelId="{4377FB4D-31E7-42C2-8DA2-C7C8263AA924}" type="pres">
      <dgm:prSet presAssocID="{5F12AFF9-57A5-437B-A241-1926B45DEE07}" presName="compositeNode" presStyleCnt="0">
        <dgm:presLayoutVars>
          <dgm:bulletEnabled val="1"/>
        </dgm:presLayoutVars>
      </dgm:prSet>
      <dgm:spPr/>
    </dgm:pt>
    <dgm:pt modelId="{AE1DE861-56C4-41BE-82C0-8A8C5DC3BB10}" type="pres">
      <dgm:prSet presAssocID="{5F12AFF9-57A5-437B-A241-1926B45DEE07}" presName="bgRect" presStyleLbl="node1" presStyleIdx="1" presStyleCnt="3"/>
      <dgm:spPr/>
    </dgm:pt>
    <dgm:pt modelId="{DE45770B-FB21-4F21-B8E6-16F747B2DE0C}" type="pres">
      <dgm:prSet presAssocID="{5F12AFF9-57A5-437B-A241-1926B45DEE07}" presName="parentNode" presStyleLbl="node1" presStyleIdx="1" presStyleCnt="3">
        <dgm:presLayoutVars>
          <dgm:chMax val="0"/>
          <dgm:bulletEnabled val="1"/>
        </dgm:presLayoutVars>
      </dgm:prSet>
      <dgm:spPr/>
    </dgm:pt>
    <dgm:pt modelId="{AB4CAD45-B6C7-4B33-8783-BEE6804B59BB}" type="pres">
      <dgm:prSet presAssocID="{5F12AFF9-57A5-437B-A241-1926B45DEE07}" presName="childNode" presStyleLbl="node1" presStyleIdx="1" presStyleCnt="3">
        <dgm:presLayoutVars>
          <dgm:bulletEnabled val="1"/>
        </dgm:presLayoutVars>
      </dgm:prSet>
      <dgm:spPr/>
    </dgm:pt>
    <dgm:pt modelId="{FCE577A2-AC37-48DA-865C-594C44B60285}" type="pres">
      <dgm:prSet presAssocID="{9EA3C680-CFC8-4D70-B001-19E5109B2D5A}" presName="hSp" presStyleCnt="0"/>
      <dgm:spPr/>
    </dgm:pt>
    <dgm:pt modelId="{6494843B-6CCE-4D04-B1B1-6970788612A6}" type="pres">
      <dgm:prSet presAssocID="{9EA3C680-CFC8-4D70-B001-19E5109B2D5A}" presName="vProcSp" presStyleCnt="0"/>
      <dgm:spPr/>
    </dgm:pt>
    <dgm:pt modelId="{82E883DC-8B08-474C-B537-779699779A39}" type="pres">
      <dgm:prSet presAssocID="{9EA3C680-CFC8-4D70-B001-19E5109B2D5A}" presName="vSp1" presStyleCnt="0"/>
      <dgm:spPr/>
    </dgm:pt>
    <dgm:pt modelId="{0A2E1453-FE80-49CF-897E-4D758AF69D27}" type="pres">
      <dgm:prSet presAssocID="{9EA3C680-CFC8-4D70-B001-19E5109B2D5A}" presName="simulatedConn" presStyleLbl="solidFgAcc1" presStyleIdx="1" presStyleCnt="2"/>
      <dgm:spPr>
        <a:solidFill>
          <a:srgbClr val="00B0F0"/>
        </a:solidFill>
        <a:ln>
          <a:solidFill>
            <a:srgbClr val="00B0F0"/>
          </a:solidFill>
        </a:ln>
      </dgm:spPr>
    </dgm:pt>
    <dgm:pt modelId="{A34CB15C-F3F6-48C0-A4C9-B17258110FDA}" type="pres">
      <dgm:prSet presAssocID="{9EA3C680-CFC8-4D70-B001-19E5109B2D5A}" presName="vSp2" presStyleCnt="0"/>
      <dgm:spPr/>
    </dgm:pt>
    <dgm:pt modelId="{59CC6747-3865-45B7-B68E-1DB75669461C}" type="pres">
      <dgm:prSet presAssocID="{9EA3C680-CFC8-4D70-B001-19E5109B2D5A}" presName="sibTrans" presStyleCnt="0"/>
      <dgm:spPr/>
    </dgm:pt>
    <dgm:pt modelId="{0F34422C-8F3D-49CB-A6B4-9A3540532A54}" type="pres">
      <dgm:prSet presAssocID="{70DF45A6-1BD8-4CF3-B512-ECF3E1E20F26}" presName="compositeNode" presStyleCnt="0">
        <dgm:presLayoutVars>
          <dgm:bulletEnabled val="1"/>
        </dgm:presLayoutVars>
      </dgm:prSet>
      <dgm:spPr/>
    </dgm:pt>
    <dgm:pt modelId="{1A509C88-91D1-44B9-A333-4D36E43D1995}" type="pres">
      <dgm:prSet presAssocID="{70DF45A6-1BD8-4CF3-B512-ECF3E1E20F26}" presName="bgRect" presStyleLbl="node1" presStyleIdx="2" presStyleCnt="3" custScaleX="100368"/>
      <dgm:spPr/>
    </dgm:pt>
    <dgm:pt modelId="{77BD0AEA-F1BA-4732-8B70-ECB1194C1C2C}" type="pres">
      <dgm:prSet presAssocID="{70DF45A6-1BD8-4CF3-B512-ECF3E1E20F26}" presName="parentNode" presStyleLbl="node1" presStyleIdx="2" presStyleCnt="3">
        <dgm:presLayoutVars>
          <dgm:chMax val="0"/>
          <dgm:bulletEnabled val="1"/>
        </dgm:presLayoutVars>
      </dgm:prSet>
      <dgm:spPr/>
    </dgm:pt>
    <dgm:pt modelId="{6D07CA1F-23FD-4C28-8F61-D8C7C4BB5735}" type="pres">
      <dgm:prSet presAssocID="{70DF45A6-1BD8-4CF3-B512-ECF3E1E20F26}" presName="childNode" presStyleLbl="node1" presStyleIdx="2" presStyleCnt="3">
        <dgm:presLayoutVars>
          <dgm:bulletEnabled val="1"/>
        </dgm:presLayoutVars>
      </dgm:prSet>
      <dgm:spPr/>
    </dgm:pt>
  </dgm:ptLst>
  <dgm:cxnLst>
    <dgm:cxn modelId="{C5CB8510-237B-43A6-876F-C6D9016A23FD}" type="presOf" srcId="{3630F84F-F4A6-4758-A5A7-DBCDF6B9B151}" destId="{6D07CA1F-23FD-4C28-8F61-D8C7C4BB5735}" srcOrd="0" destOrd="0" presId="urn:microsoft.com/office/officeart/2005/8/layout/hProcess7"/>
    <dgm:cxn modelId="{7AA71127-432F-442B-B496-76B201822856}" type="presOf" srcId="{5F12AFF9-57A5-437B-A241-1926B45DEE07}" destId="{DE45770B-FB21-4F21-B8E6-16F747B2DE0C}" srcOrd="1" destOrd="0" presId="urn:microsoft.com/office/officeart/2005/8/layout/hProcess7"/>
    <dgm:cxn modelId="{1BDD492D-A914-46F8-8648-A9E73C9390E8}" type="presOf" srcId="{5F12AFF9-57A5-437B-A241-1926B45DEE07}" destId="{AE1DE861-56C4-41BE-82C0-8A8C5DC3BB10}" srcOrd="0" destOrd="0" presId="urn:microsoft.com/office/officeart/2005/8/layout/hProcess7"/>
    <dgm:cxn modelId="{0383322F-C170-4B97-A70E-43F7AADD2ED8}" type="presOf" srcId="{F5184E62-E56E-4923-BBF0-B69171FDAC39}" destId="{9BD3256C-F368-4CFD-AF36-2D39BF638A73}" srcOrd="0" destOrd="1" presId="urn:microsoft.com/office/officeart/2005/8/layout/hProcess7"/>
    <dgm:cxn modelId="{13516536-D017-4983-8018-4B1811ACF1DD}" srcId="{5F12AFF9-57A5-437B-A241-1926B45DEE07}" destId="{49274B24-6151-43F8-BD35-ACAB3B6EED40}" srcOrd="0" destOrd="0" parTransId="{C00B9F5C-38B8-4356-801D-9D24447C3BC1}" sibTransId="{63C8C313-B264-4893-8CF0-1133ADFB1430}"/>
    <dgm:cxn modelId="{7DCF7C5E-C88B-4B4F-873E-264A340606A3}" type="presOf" srcId="{49274B24-6151-43F8-BD35-ACAB3B6EED40}" destId="{AB4CAD45-B6C7-4B33-8783-BEE6804B59BB}" srcOrd="0" destOrd="0" presId="urn:microsoft.com/office/officeart/2005/8/layout/hProcess7"/>
    <dgm:cxn modelId="{5FAB2942-68D9-4E7C-BD60-8DA7DCF48881}" type="presOf" srcId="{4EDB0901-480E-4CA4-8BBF-27FD34D9C10D}" destId="{6D07CA1F-23FD-4C28-8F61-D8C7C4BB5735}" srcOrd="0" destOrd="1" presId="urn:microsoft.com/office/officeart/2005/8/layout/hProcess7"/>
    <dgm:cxn modelId="{0821FD62-97DC-42AB-8A02-3FF0BA18FFB6}" srcId="{D6CE7F27-3C4F-4E51-9BE3-BE61DC51DCAB}" destId="{70DF45A6-1BD8-4CF3-B512-ECF3E1E20F26}" srcOrd="2" destOrd="0" parTransId="{31F0DA6C-A489-412B-A9B1-A09B810789B6}" sibTransId="{1ADE9F0A-7F1C-4402-9F73-2904DB021B04}"/>
    <dgm:cxn modelId="{F335DC4C-0B56-4748-BBCD-E89DA955DB65}" type="presOf" srcId="{83568AC7-C000-44C9-9389-974DA3A0004C}" destId="{9BD3256C-F368-4CFD-AF36-2D39BF638A73}" srcOrd="0" destOrd="0" presId="urn:microsoft.com/office/officeart/2005/8/layout/hProcess7"/>
    <dgm:cxn modelId="{EF20E76D-83D5-4337-B182-1F44F3EEDB35}" srcId="{CEB79B87-0949-40C2-B30B-3E9A3F0687EF}" destId="{83568AC7-C000-44C9-9389-974DA3A0004C}" srcOrd="0" destOrd="0" parTransId="{984CDD24-69DD-4022-9DC9-5EF8A95F4F9D}" sibTransId="{B9D4511C-EAC2-4C42-9C3C-6D82AACA38F5}"/>
    <dgm:cxn modelId="{2FFB927C-43C9-403C-9C29-27004E1EAC2A}" srcId="{70DF45A6-1BD8-4CF3-B512-ECF3E1E20F26}" destId="{3630F84F-F4A6-4758-A5A7-DBCDF6B9B151}" srcOrd="0" destOrd="0" parTransId="{575D9F31-CEE1-4D57-975A-75AB8421F921}" sibTransId="{DF5D2508-EEF0-413D-8411-E6716BFA8FC0}"/>
    <dgm:cxn modelId="{B58E0B86-99EB-41EF-BB4E-CC31D63768BB}" srcId="{70DF45A6-1BD8-4CF3-B512-ECF3E1E20F26}" destId="{4EDB0901-480E-4CA4-8BBF-27FD34D9C10D}" srcOrd="1" destOrd="0" parTransId="{B1010B0C-59EE-41BE-A8ED-801F0F56625E}" sibTransId="{43E9B0AA-0752-45F5-B423-E9BDD68FC0F8}"/>
    <dgm:cxn modelId="{6568A29E-47D2-4A38-96AE-1E91AF174B2A}" type="presOf" srcId="{CEB79B87-0949-40C2-B30B-3E9A3F0687EF}" destId="{877D4562-FCB6-48CA-A878-61D16F02E0AD}" srcOrd="0" destOrd="0" presId="urn:microsoft.com/office/officeart/2005/8/layout/hProcess7"/>
    <dgm:cxn modelId="{03FF5EA9-04D3-4DEA-BA4C-8A760D3DACEC}" srcId="{D6CE7F27-3C4F-4E51-9BE3-BE61DC51DCAB}" destId="{5F12AFF9-57A5-437B-A241-1926B45DEE07}" srcOrd="1" destOrd="0" parTransId="{27295FAB-4A4E-4320-AF7A-FBA2D34966C2}" sibTransId="{9EA3C680-CFC8-4D70-B001-19E5109B2D5A}"/>
    <dgm:cxn modelId="{0DA7CFAA-8AAB-4A91-8C40-DF3D119D19EC}" type="presOf" srcId="{70DF45A6-1BD8-4CF3-B512-ECF3E1E20F26}" destId="{77BD0AEA-F1BA-4732-8B70-ECB1194C1C2C}" srcOrd="1" destOrd="0" presId="urn:microsoft.com/office/officeart/2005/8/layout/hProcess7"/>
    <dgm:cxn modelId="{ADD656BE-2BEE-4340-891F-30DCD42B6799}" srcId="{D6CE7F27-3C4F-4E51-9BE3-BE61DC51DCAB}" destId="{CEB79B87-0949-40C2-B30B-3E9A3F0687EF}" srcOrd="0" destOrd="0" parTransId="{360ABB6E-66FB-434F-9489-9AF8106DDECD}" sibTransId="{0453F061-05E3-40D2-AE65-161400C2D982}"/>
    <dgm:cxn modelId="{F61C8DD2-CCCF-43C8-B675-0488BAB62B6D}" type="presOf" srcId="{CEB79B87-0949-40C2-B30B-3E9A3F0687EF}" destId="{D19F91F2-B16B-4F45-958E-AA371D86746A}" srcOrd="1" destOrd="0" presId="urn:microsoft.com/office/officeart/2005/8/layout/hProcess7"/>
    <dgm:cxn modelId="{7C4B2DDE-CDFC-463F-B2C9-CABC41A85997}" srcId="{CEB79B87-0949-40C2-B30B-3E9A3F0687EF}" destId="{F5184E62-E56E-4923-BBF0-B69171FDAC39}" srcOrd="1" destOrd="0" parTransId="{D4E5213A-0C1A-4DF8-9DDE-09416646410B}" sibTransId="{B216A00F-FA23-43BC-8E73-718CA6231B5E}"/>
    <dgm:cxn modelId="{BFE23AE3-C045-4D79-9520-8B9C149912B1}" type="presOf" srcId="{70DF45A6-1BD8-4CF3-B512-ECF3E1E20F26}" destId="{1A509C88-91D1-44B9-A333-4D36E43D1995}" srcOrd="0" destOrd="0" presId="urn:microsoft.com/office/officeart/2005/8/layout/hProcess7"/>
    <dgm:cxn modelId="{3445F9FD-28ED-4CB0-ACBF-BDCAC94973EC}" type="presOf" srcId="{D6CE7F27-3C4F-4E51-9BE3-BE61DC51DCAB}" destId="{E6922CA3-C5C2-4EE8-A39D-246F25ECB548}" srcOrd="0" destOrd="0" presId="urn:microsoft.com/office/officeart/2005/8/layout/hProcess7"/>
    <dgm:cxn modelId="{DF6D3D99-21C7-4F4E-8CC0-8DB7F7EA1FDE}" type="presParOf" srcId="{E6922CA3-C5C2-4EE8-A39D-246F25ECB548}" destId="{621DAB48-0561-420C-A96F-E06D180964A6}" srcOrd="0" destOrd="0" presId="urn:microsoft.com/office/officeart/2005/8/layout/hProcess7"/>
    <dgm:cxn modelId="{F54F286E-15C6-4958-9B45-DA447CA1F2B5}" type="presParOf" srcId="{621DAB48-0561-420C-A96F-E06D180964A6}" destId="{877D4562-FCB6-48CA-A878-61D16F02E0AD}" srcOrd="0" destOrd="0" presId="urn:microsoft.com/office/officeart/2005/8/layout/hProcess7"/>
    <dgm:cxn modelId="{7B84F1C2-BA35-4CE9-B966-735EB0E9F233}" type="presParOf" srcId="{621DAB48-0561-420C-A96F-E06D180964A6}" destId="{D19F91F2-B16B-4F45-958E-AA371D86746A}" srcOrd="1" destOrd="0" presId="urn:microsoft.com/office/officeart/2005/8/layout/hProcess7"/>
    <dgm:cxn modelId="{F5653483-0FDB-4C80-AB96-CBD8D37727A9}" type="presParOf" srcId="{621DAB48-0561-420C-A96F-E06D180964A6}" destId="{9BD3256C-F368-4CFD-AF36-2D39BF638A73}" srcOrd="2" destOrd="0" presId="urn:microsoft.com/office/officeart/2005/8/layout/hProcess7"/>
    <dgm:cxn modelId="{55D62701-FD30-4859-919D-417C0A7ACE47}" type="presParOf" srcId="{E6922CA3-C5C2-4EE8-A39D-246F25ECB548}" destId="{2FCA8A6C-D7E5-4DAC-B097-838B70D4337B}" srcOrd="1" destOrd="0" presId="urn:microsoft.com/office/officeart/2005/8/layout/hProcess7"/>
    <dgm:cxn modelId="{FFF275EB-C0AB-401F-B85C-060C0DB2E794}" type="presParOf" srcId="{E6922CA3-C5C2-4EE8-A39D-246F25ECB548}" destId="{EFC57CD0-BF08-4084-B0A3-EB59670D99F6}" srcOrd="2" destOrd="0" presId="urn:microsoft.com/office/officeart/2005/8/layout/hProcess7"/>
    <dgm:cxn modelId="{B9A74D1C-1EE4-49DD-81C2-34CE43C563D0}" type="presParOf" srcId="{EFC57CD0-BF08-4084-B0A3-EB59670D99F6}" destId="{F284EF1C-FB81-4FE0-A14C-332C66C1BBAE}" srcOrd="0" destOrd="0" presId="urn:microsoft.com/office/officeart/2005/8/layout/hProcess7"/>
    <dgm:cxn modelId="{84D09705-4628-4A5D-8269-B20CC5385E29}" type="presParOf" srcId="{EFC57CD0-BF08-4084-B0A3-EB59670D99F6}" destId="{495AB29B-95AB-43D3-A5BF-8BA59455ABC2}" srcOrd="1" destOrd="0" presId="urn:microsoft.com/office/officeart/2005/8/layout/hProcess7"/>
    <dgm:cxn modelId="{E0EDB565-4490-4191-AC06-85ED889805B1}" type="presParOf" srcId="{EFC57CD0-BF08-4084-B0A3-EB59670D99F6}" destId="{2ABB124A-ED92-4CCA-8F6D-20F88FC5244E}" srcOrd="2" destOrd="0" presId="urn:microsoft.com/office/officeart/2005/8/layout/hProcess7"/>
    <dgm:cxn modelId="{A4E7D5DD-86F8-45C7-988F-59320EBF56AB}" type="presParOf" srcId="{E6922CA3-C5C2-4EE8-A39D-246F25ECB548}" destId="{0BC98E37-8638-44C2-97F9-0AC37A2EFB2A}" srcOrd="3" destOrd="0" presId="urn:microsoft.com/office/officeart/2005/8/layout/hProcess7"/>
    <dgm:cxn modelId="{3E186A1F-5A9A-4C1C-AF7A-97AB924AD5A5}" type="presParOf" srcId="{E6922CA3-C5C2-4EE8-A39D-246F25ECB548}" destId="{4377FB4D-31E7-42C2-8DA2-C7C8263AA924}" srcOrd="4" destOrd="0" presId="urn:microsoft.com/office/officeart/2005/8/layout/hProcess7"/>
    <dgm:cxn modelId="{2A91FF1D-3795-43A9-8F42-CE3A0A59BA44}" type="presParOf" srcId="{4377FB4D-31E7-42C2-8DA2-C7C8263AA924}" destId="{AE1DE861-56C4-41BE-82C0-8A8C5DC3BB10}" srcOrd="0" destOrd="0" presId="urn:microsoft.com/office/officeart/2005/8/layout/hProcess7"/>
    <dgm:cxn modelId="{C2888C61-4050-44DB-BDE2-888BEF04C1C8}" type="presParOf" srcId="{4377FB4D-31E7-42C2-8DA2-C7C8263AA924}" destId="{DE45770B-FB21-4F21-B8E6-16F747B2DE0C}" srcOrd="1" destOrd="0" presId="urn:microsoft.com/office/officeart/2005/8/layout/hProcess7"/>
    <dgm:cxn modelId="{027B986F-F390-40D4-A26E-58D2654D4754}" type="presParOf" srcId="{4377FB4D-31E7-42C2-8DA2-C7C8263AA924}" destId="{AB4CAD45-B6C7-4B33-8783-BEE6804B59BB}" srcOrd="2" destOrd="0" presId="urn:microsoft.com/office/officeart/2005/8/layout/hProcess7"/>
    <dgm:cxn modelId="{6BA0466D-E051-4364-9021-E21EF2E53A91}" type="presParOf" srcId="{E6922CA3-C5C2-4EE8-A39D-246F25ECB548}" destId="{FCE577A2-AC37-48DA-865C-594C44B60285}" srcOrd="5" destOrd="0" presId="urn:microsoft.com/office/officeart/2005/8/layout/hProcess7"/>
    <dgm:cxn modelId="{2D3CA277-BB85-495E-84D9-D12683B6ED3E}" type="presParOf" srcId="{E6922CA3-C5C2-4EE8-A39D-246F25ECB548}" destId="{6494843B-6CCE-4D04-B1B1-6970788612A6}" srcOrd="6" destOrd="0" presId="urn:microsoft.com/office/officeart/2005/8/layout/hProcess7"/>
    <dgm:cxn modelId="{FD5DFCB4-FD76-49CB-BE2D-BC96611F8A3F}" type="presParOf" srcId="{6494843B-6CCE-4D04-B1B1-6970788612A6}" destId="{82E883DC-8B08-474C-B537-779699779A39}" srcOrd="0" destOrd="0" presId="urn:microsoft.com/office/officeart/2005/8/layout/hProcess7"/>
    <dgm:cxn modelId="{7D39F521-4287-45C0-837E-168BED4CA6CE}" type="presParOf" srcId="{6494843B-6CCE-4D04-B1B1-6970788612A6}" destId="{0A2E1453-FE80-49CF-897E-4D758AF69D27}" srcOrd="1" destOrd="0" presId="urn:microsoft.com/office/officeart/2005/8/layout/hProcess7"/>
    <dgm:cxn modelId="{2C4C9DA1-F2BA-4F31-B516-D293522F92A3}" type="presParOf" srcId="{6494843B-6CCE-4D04-B1B1-6970788612A6}" destId="{A34CB15C-F3F6-48C0-A4C9-B17258110FDA}" srcOrd="2" destOrd="0" presId="urn:microsoft.com/office/officeart/2005/8/layout/hProcess7"/>
    <dgm:cxn modelId="{A5E094CB-A24F-4B6C-B855-2EDFB2BCD7BC}" type="presParOf" srcId="{E6922CA3-C5C2-4EE8-A39D-246F25ECB548}" destId="{59CC6747-3865-45B7-B68E-1DB75669461C}" srcOrd="7" destOrd="0" presId="urn:microsoft.com/office/officeart/2005/8/layout/hProcess7"/>
    <dgm:cxn modelId="{3488F03A-1618-4E59-9FAA-69BAAAFFD5E5}" type="presParOf" srcId="{E6922CA3-C5C2-4EE8-A39D-246F25ECB548}" destId="{0F34422C-8F3D-49CB-A6B4-9A3540532A54}" srcOrd="8" destOrd="0" presId="urn:microsoft.com/office/officeart/2005/8/layout/hProcess7"/>
    <dgm:cxn modelId="{3398B47D-EC66-4C60-B8B4-EAD926133D3B}" type="presParOf" srcId="{0F34422C-8F3D-49CB-A6B4-9A3540532A54}" destId="{1A509C88-91D1-44B9-A333-4D36E43D1995}" srcOrd="0" destOrd="0" presId="urn:microsoft.com/office/officeart/2005/8/layout/hProcess7"/>
    <dgm:cxn modelId="{48917CBE-5F1C-46CD-83E5-685D86B195BE}" type="presParOf" srcId="{0F34422C-8F3D-49CB-A6B4-9A3540532A54}" destId="{77BD0AEA-F1BA-4732-8B70-ECB1194C1C2C}" srcOrd="1" destOrd="0" presId="urn:microsoft.com/office/officeart/2005/8/layout/hProcess7"/>
    <dgm:cxn modelId="{5D9DFDD8-E0F7-4EA0-8A37-E0282AE670CA}" type="presParOf" srcId="{0F34422C-8F3D-49CB-A6B4-9A3540532A54}" destId="{6D07CA1F-23FD-4C28-8F61-D8C7C4BB5735}"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38D6F2B-7D34-4D8D-9489-F7FED917984B}"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kumimoji="1" lang="ja-JP" altLang="en-US"/>
        </a:p>
      </dgm:t>
    </dgm:pt>
    <dgm:pt modelId="{FA932036-A1F3-48AA-9EE9-ED5C6D281B77}">
      <dgm:prSet phldrT="[テキスト]"/>
      <dgm:spPr/>
      <dgm:t>
        <a:bodyPr/>
        <a:lstStyle/>
        <a:p>
          <a:r>
            <a:rPr kumimoji="1" lang="ja-JP" altLang="en-US" b="0" dirty="0"/>
            <a:t>支援　　　しにくい</a:t>
          </a:r>
        </a:p>
      </dgm:t>
    </dgm:pt>
    <dgm:pt modelId="{2E4DD2D1-7C12-4175-AAA7-5881A4C1E460}" type="sibTrans" cxnId="{778BCC6D-3DE9-48A7-B470-D472561AA19E}">
      <dgm:prSet/>
      <dgm:spPr>
        <a:ln w="76200"/>
      </dgm:spPr>
      <dgm:t>
        <a:bodyPr/>
        <a:lstStyle/>
        <a:p>
          <a:endParaRPr kumimoji="1" lang="ja-JP" altLang="en-US"/>
        </a:p>
      </dgm:t>
    </dgm:pt>
    <dgm:pt modelId="{D5FE3D41-26CE-4F51-8D52-5131BAF6E8BA}" type="parTrans" cxnId="{778BCC6D-3DE9-48A7-B470-D472561AA19E}">
      <dgm:prSet/>
      <dgm:spPr/>
      <dgm:t>
        <a:bodyPr/>
        <a:lstStyle/>
        <a:p>
          <a:endParaRPr kumimoji="1" lang="ja-JP" altLang="en-US"/>
        </a:p>
      </dgm:t>
    </dgm:pt>
    <dgm:pt modelId="{F8A2FB8B-42E6-44F2-BE66-B74BFA3B0A39}">
      <dgm:prSet phldrT="[テキスト]"/>
      <dgm:spPr/>
      <dgm:t>
        <a:bodyPr/>
        <a:lstStyle/>
        <a:p>
          <a:r>
            <a:rPr kumimoji="1" lang="ja-JP" altLang="en-US" dirty="0"/>
            <a:t>相手に　伝わる</a:t>
          </a:r>
        </a:p>
      </dgm:t>
    </dgm:pt>
    <dgm:pt modelId="{FEE0C8E3-998D-49D6-AA96-06781C0DD0B8}" type="sibTrans" cxnId="{E03EF0DE-D70D-4741-BE32-D51776799723}">
      <dgm:prSet/>
      <dgm:spPr>
        <a:ln w="76200"/>
      </dgm:spPr>
      <dgm:t>
        <a:bodyPr/>
        <a:lstStyle/>
        <a:p>
          <a:endParaRPr kumimoji="1" lang="ja-JP" altLang="en-US"/>
        </a:p>
      </dgm:t>
    </dgm:pt>
    <dgm:pt modelId="{51BDDD9C-F818-45E6-8A1C-65F47D13D1E7}" type="parTrans" cxnId="{E03EF0DE-D70D-4741-BE32-D51776799723}">
      <dgm:prSet/>
      <dgm:spPr/>
      <dgm:t>
        <a:bodyPr/>
        <a:lstStyle/>
        <a:p>
          <a:endParaRPr kumimoji="1" lang="ja-JP" altLang="en-US"/>
        </a:p>
      </dgm:t>
    </dgm:pt>
    <dgm:pt modelId="{CE4967BA-768C-411B-AA38-1F091FDA117F}">
      <dgm:prSet phldrT="[テキスト]"/>
      <dgm:spPr/>
      <dgm:t>
        <a:bodyPr/>
        <a:lstStyle/>
        <a:p>
          <a:r>
            <a:rPr kumimoji="1" lang="ja-JP" altLang="en-US" b="0" dirty="0"/>
            <a:t>イライラする</a:t>
          </a:r>
        </a:p>
      </dgm:t>
    </dgm:pt>
    <dgm:pt modelId="{5DC88F60-77BE-4714-BA6F-649E65A4FD97}" type="sibTrans" cxnId="{8D8AC43D-A21E-4A2F-92CB-68A082E627FF}">
      <dgm:prSet/>
      <dgm:spPr>
        <a:ln w="76200"/>
      </dgm:spPr>
      <dgm:t>
        <a:bodyPr/>
        <a:lstStyle/>
        <a:p>
          <a:endParaRPr kumimoji="1" lang="ja-JP" altLang="en-US"/>
        </a:p>
      </dgm:t>
    </dgm:pt>
    <dgm:pt modelId="{BAF0720E-ACCE-4E58-8636-B9097EE4142B}" type="parTrans" cxnId="{8D8AC43D-A21E-4A2F-92CB-68A082E627FF}">
      <dgm:prSet/>
      <dgm:spPr/>
      <dgm:t>
        <a:bodyPr/>
        <a:lstStyle/>
        <a:p>
          <a:endParaRPr kumimoji="1" lang="ja-JP" altLang="en-US"/>
        </a:p>
      </dgm:t>
    </dgm:pt>
    <dgm:pt modelId="{10EE6E47-0F0B-4F5E-AB2B-31EE325CCA96}" type="pres">
      <dgm:prSet presAssocID="{B38D6F2B-7D34-4D8D-9489-F7FED917984B}" presName="cycle" presStyleCnt="0">
        <dgm:presLayoutVars>
          <dgm:dir/>
          <dgm:resizeHandles val="exact"/>
        </dgm:presLayoutVars>
      </dgm:prSet>
      <dgm:spPr/>
    </dgm:pt>
    <dgm:pt modelId="{2C726D4F-C450-4C37-9218-04A3F4B4E230}" type="pres">
      <dgm:prSet presAssocID="{CE4967BA-768C-411B-AA38-1F091FDA117F}" presName="node" presStyleLbl="node1" presStyleIdx="0" presStyleCnt="3">
        <dgm:presLayoutVars>
          <dgm:bulletEnabled val="1"/>
        </dgm:presLayoutVars>
      </dgm:prSet>
      <dgm:spPr/>
    </dgm:pt>
    <dgm:pt modelId="{25AE69AF-243C-4320-8805-4F3433E6F543}" type="pres">
      <dgm:prSet presAssocID="{CE4967BA-768C-411B-AA38-1F091FDA117F}" presName="spNode" presStyleCnt="0"/>
      <dgm:spPr/>
    </dgm:pt>
    <dgm:pt modelId="{36E9F19C-9C93-45B2-8F60-E437EEE0D56F}" type="pres">
      <dgm:prSet presAssocID="{5DC88F60-77BE-4714-BA6F-649E65A4FD97}" presName="sibTrans" presStyleLbl="sibTrans1D1" presStyleIdx="0" presStyleCnt="3"/>
      <dgm:spPr/>
    </dgm:pt>
    <dgm:pt modelId="{02DF78C4-2F89-4AAD-980B-B52C0FD63E0C}" type="pres">
      <dgm:prSet presAssocID="{F8A2FB8B-42E6-44F2-BE66-B74BFA3B0A39}" presName="node" presStyleLbl="node1" presStyleIdx="1" presStyleCnt="3">
        <dgm:presLayoutVars>
          <dgm:bulletEnabled val="1"/>
        </dgm:presLayoutVars>
      </dgm:prSet>
      <dgm:spPr/>
    </dgm:pt>
    <dgm:pt modelId="{73A95E2D-AC6A-4D24-B099-057705CF004A}" type="pres">
      <dgm:prSet presAssocID="{F8A2FB8B-42E6-44F2-BE66-B74BFA3B0A39}" presName="spNode" presStyleCnt="0"/>
      <dgm:spPr/>
    </dgm:pt>
    <dgm:pt modelId="{29719BAF-C9AA-43DE-8852-A00A819B726C}" type="pres">
      <dgm:prSet presAssocID="{FEE0C8E3-998D-49D6-AA96-06781C0DD0B8}" presName="sibTrans" presStyleLbl="sibTrans1D1" presStyleIdx="1" presStyleCnt="3"/>
      <dgm:spPr/>
    </dgm:pt>
    <dgm:pt modelId="{EA30CF12-9DD6-4A17-B4A1-AB109DA8DC43}" type="pres">
      <dgm:prSet presAssocID="{FA932036-A1F3-48AA-9EE9-ED5C6D281B77}" presName="node" presStyleLbl="node1" presStyleIdx="2" presStyleCnt="3">
        <dgm:presLayoutVars>
          <dgm:bulletEnabled val="1"/>
        </dgm:presLayoutVars>
      </dgm:prSet>
      <dgm:spPr/>
    </dgm:pt>
    <dgm:pt modelId="{8742A31B-32C9-40EA-B986-A40904DDA167}" type="pres">
      <dgm:prSet presAssocID="{FA932036-A1F3-48AA-9EE9-ED5C6D281B77}" presName="spNode" presStyleCnt="0"/>
      <dgm:spPr/>
    </dgm:pt>
    <dgm:pt modelId="{8A1F1DE2-8A75-401C-B684-4C576653879D}" type="pres">
      <dgm:prSet presAssocID="{2E4DD2D1-7C12-4175-AAA7-5881A4C1E460}" presName="sibTrans" presStyleLbl="sibTrans1D1" presStyleIdx="2" presStyleCnt="3"/>
      <dgm:spPr/>
    </dgm:pt>
  </dgm:ptLst>
  <dgm:cxnLst>
    <dgm:cxn modelId="{866FE504-0585-4627-BB7F-A64E5ECAF742}" type="presOf" srcId="{2E4DD2D1-7C12-4175-AAA7-5881A4C1E460}" destId="{8A1F1DE2-8A75-401C-B684-4C576653879D}" srcOrd="0" destOrd="0" presId="urn:microsoft.com/office/officeart/2005/8/layout/cycle5"/>
    <dgm:cxn modelId="{07BB7210-F17E-453D-9031-00D7A6C4B240}" type="presOf" srcId="{FEE0C8E3-998D-49D6-AA96-06781C0DD0B8}" destId="{29719BAF-C9AA-43DE-8852-A00A819B726C}" srcOrd="0" destOrd="0" presId="urn:microsoft.com/office/officeart/2005/8/layout/cycle5"/>
    <dgm:cxn modelId="{10BD0512-B614-4CA3-84D6-EEDDD757E986}" type="presOf" srcId="{5DC88F60-77BE-4714-BA6F-649E65A4FD97}" destId="{36E9F19C-9C93-45B2-8F60-E437EEE0D56F}" srcOrd="0" destOrd="0" presId="urn:microsoft.com/office/officeart/2005/8/layout/cycle5"/>
    <dgm:cxn modelId="{A02FB53B-4B14-416D-A692-A0E7BED9237D}" type="presOf" srcId="{B38D6F2B-7D34-4D8D-9489-F7FED917984B}" destId="{10EE6E47-0F0B-4F5E-AB2B-31EE325CCA96}" srcOrd="0" destOrd="0" presId="urn:microsoft.com/office/officeart/2005/8/layout/cycle5"/>
    <dgm:cxn modelId="{8D8AC43D-A21E-4A2F-92CB-68A082E627FF}" srcId="{B38D6F2B-7D34-4D8D-9489-F7FED917984B}" destId="{CE4967BA-768C-411B-AA38-1F091FDA117F}" srcOrd="0" destOrd="0" parTransId="{BAF0720E-ACCE-4E58-8636-B9097EE4142B}" sibTransId="{5DC88F60-77BE-4714-BA6F-649E65A4FD97}"/>
    <dgm:cxn modelId="{7F54AE42-65BE-49AE-A1B9-4E8079C9658F}" type="presOf" srcId="{CE4967BA-768C-411B-AA38-1F091FDA117F}" destId="{2C726D4F-C450-4C37-9218-04A3F4B4E230}" srcOrd="0" destOrd="0" presId="urn:microsoft.com/office/officeart/2005/8/layout/cycle5"/>
    <dgm:cxn modelId="{778BCC6D-3DE9-48A7-B470-D472561AA19E}" srcId="{B38D6F2B-7D34-4D8D-9489-F7FED917984B}" destId="{FA932036-A1F3-48AA-9EE9-ED5C6D281B77}" srcOrd="2" destOrd="0" parTransId="{D5FE3D41-26CE-4F51-8D52-5131BAF6E8BA}" sibTransId="{2E4DD2D1-7C12-4175-AAA7-5881A4C1E460}"/>
    <dgm:cxn modelId="{D46B319D-02A1-4748-B48A-E99E0474515D}" type="presOf" srcId="{F8A2FB8B-42E6-44F2-BE66-B74BFA3B0A39}" destId="{02DF78C4-2F89-4AAD-980B-B52C0FD63E0C}" srcOrd="0" destOrd="0" presId="urn:microsoft.com/office/officeart/2005/8/layout/cycle5"/>
    <dgm:cxn modelId="{E03EF0DE-D70D-4741-BE32-D51776799723}" srcId="{B38D6F2B-7D34-4D8D-9489-F7FED917984B}" destId="{F8A2FB8B-42E6-44F2-BE66-B74BFA3B0A39}" srcOrd="1" destOrd="0" parTransId="{51BDDD9C-F818-45E6-8A1C-65F47D13D1E7}" sibTransId="{FEE0C8E3-998D-49D6-AA96-06781C0DD0B8}"/>
    <dgm:cxn modelId="{C49655E7-5021-4848-A3F9-1F2C6E26E727}" type="presOf" srcId="{FA932036-A1F3-48AA-9EE9-ED5C6D281B77}" destId="{EA30CF12-9DD6-4A17-B4A1-AB109DA8DC43}" srcOrd="0" destOrd="0" presId="urn:microsoft.com/office/officeart/2005/8/layout/cycle5"/>
    <dgm:cxn modelId="{55068738-3FFD-41FF-9981-3338F435B814}" type="presParOf" srcId="{10EE6E47-0F0B-4F5E-AB2B-31EE325CCA96}" destId="{2C726D4F-C450-4C37-9218-04A3F4B4E230}" srcOrd="0" destOrd="0" presId="urn:microsoft.com/office/officeart/2005/8/layout/cycle5"/>
    <dgm:cxn modelId="{3B1D5AE2-D6F1-4743-8442-89FE98C9E4E5}" type="presParOf" srcId="{10EE6E47-0F0B-4F5E-AB2B-31EE325CCA96}" destId="{25AE69AF-243C-4320-8805-4F3433E6F543}" srcOrd="1" destOrd="0" presId="urn:microsoft.com/office/officeart/2005/8/layout/cycle5"/>
    <dgm:cxn modelId="{93F13914-EB56-405B-AFB4-4D98DC72F3C8}" type="presParOf" srcId="{10EE6E47-0F0B-4F5E-AB2B-31EE325CCA96}" destId="{36E9F19C-9C93-45B2-8F60-E437EEE0D56F}" srcOrd="2" destOrd="0" presId="urn:microsoft.com/office/officeart/2005/8/layout/cycle5"/>
    <dgm:cxn modelId="{2F5B2A2F-195D-4EE4-94AE-0686C113A187}" type="presParOf" srcId="{10EE6E47-0F0B-4F5E-AB2B-31EE325CCA96}" destId="{02DF78C4-2F89-4AAD-980B-B52C0FD63E0C}" srcOrd="3" destOrd="0" presId="urn:microsoft.com/office/officeart/2005/8/layout/cycle5"/>
    <dgm:cxn modelId="{C43A3813-5B0F-4232-88B6-B959BA8B785E}" type="presParOf" srcId="{10EE6E47-0F0B-4F5E-AB2B-31EE325CCA96}" destId="{73A95E2D-AC6A-4D24-B099-057705CF004A}" srcOrd="4" destOrd="0" presId="urn:microsoft.com/office/officeart/2005/8/layout/cycle5"/>
    <dgm:cxn modelId="{292932B6-B14B-4791-838E-688B7A497FF9}" type="presParOf" srcId="{10EE6E47-0F0B-4F5E-AB2B-31EE325CCA96}" destId="{29719BAF-C9AA-43DE-8852-A00A819B726C}" srcOrd="5" destOrd="0" presId="urn:microsoft.com/office/officeart/2005/8/layout/cycle5"/>
    <dgm:cxn modelId="{7595AEB9-3C62-4042-B05A-51AE1DFD23BE}" type="presParOf" srcId="{10EE6E47-0F0B-4F5E-AB2B-31EE325CCA96}" destId="{EA30CF12-9DD6-4A17-B4A1-AB109DA8DC43}" srcOrd="6" destOrd="0" presId="urn:microsoft.com/office/officeart/2005/8/layout/cycle5"/>
    <dgm:cxn modelId="{203A699E-44A1-41FF-8708-B17222AF7937}" type="presParOf" srcId="{10EE6E47-0F0B-4F5E-AB2B-31EE325CCA96}" destId="{8742A31B-32C9-40EA-B986-A40904DDA167}" srcOrd="7" destOrd="0" presId="urn:microsoft.com/office/officeart/2005/8/layout/cycle5"/>
    <dgm:cxn modelId="{B08DCB28-7663-4685-9649-0DD7D84BDC83}" type="presParOf" srcId="{10EE6E47-0F0B-4F5E-AB2B-31EE325CCA96}" destId="{8A1F1DE2-8A75-401C-B684-4C576653879D}"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4FE661-CF91-43B4-9F43-F0699F024F0C}"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kumimoji="1" lang="ja-JP" altLang="en-US"/>
        </a:p>
      </dgm:t>
    </dgm:pt>
    <dgm:pt modelId="{6A2A1A1D-11EF-42F0-893D-8EB1026551A7}">
      <dgm:prSet phldrT="[テキスト]" custT="1"/>
      <dgm:spPr/>
      <dgm:t>
        <a:bodyPr/>
        <a:lstStyle/>
        <a:p>
          <a:pPr>
            <a:lnSpc>
              <a:spcPct val="100000"/>
            </a:lnSpc>
            <a:spcAft>
              <a:spcPts val="0"/>
            </a:spcAft>
          </a:pPr>
          <a:r>
            <a:rPr kumimoji="1" lang="ja-JP" altLang="en-US" sz="2400" b="0" dirty="0"/>
            <a:t>イライラ</a:t>
          </a:r>
          <a:endParaRPr kumimoji="1" lang="en-US" altLang="ja-JP" sz="2400" b="0" dirty="0"/>
        </a:p>
        <a:p>
          <a:pPr>
            <a:lnSpc>
              <a:spcPct val="100000"/>
            </a:lnSpc>
            <a:spcAft>
              <a:spcPts val="0"/>
            </a:spcAft>
          </a:pPr>
          <a:r>
            <a:rPr kumimoji="1" lang="ja-JP" altLang="en-US" sz="2400" b="0" dirty="0"/>
            <a:t>される</a:t>
          </a:r>
        </a:p>
      </dgm:t>
    </dgm:pt>
    <dgm:pt modelId="{95FFF520-CA7A-4BD3-B0E7-D2C4505F8A82}" type="parTrans" cxnId="{F2492228-E8FA-46B7-9307-58F0CD1DB798}">
      <dgm:prSet/>
      <dgm:spPr/>
      <dgm:t>
        <a:bodyPr/>
        <a:lstStyle/>
        <a:p>
          <a:endParaRPr kumimoji="1" lang="ja-JP" altLang="en-US"/>
        </a:p>
      </dgm:t>
    </dgm:pt>
    <dgm:pt modelId="{9225D7D0-715C-42AC-B032-9C930C652034}" type="sibTrans" cxnId="{F2492228-E8FA-46B7-9307-58F0CD1DB798}">
      <dgm:prSet/>
      <dgm:spPr>
        <a:ln w="76200"/>
      </dgm:spPr>
      <dgm:t>
        <a:bodyPr/>
        <a:lstStyle/>
        <a:p>
          <a:endParaRPr kumimoji="1" lang="ja-JP" altLang="en-US"/>
        </a:p>
      </dgm:t>
    </dgm:pt>
    <dgm:pt modelId="{615DA1A0-0AA5-41DF-8DE4-87509807D5AD}">
      <dgm:prSet phldrT="[テキスト]" custT="1"/>
      <dgm:spPr/>
      <dgm:t>
        <a:bodyPr/>
        <a:lstStyle/>
        <a:p>
          <a:pPr>
            <a:spcAft>
              <a:spcPts val="0"/>
            </a:spcAft>
          </a:pPr>
          <a:r>
            <a:rPr kumimoji="1" lang="ja-JP" altLang="en-US" sz="2400" b="0" dirty="0"/>
            <a:t>意味が</a:t>
          </a:r>
          <a:endParaRPr kumimoji="1" lang="en-US" altLang="ja-JP" sz="2400" b="0" dirty="0"/>
        </a:p>
        <a:p>
          <a:pPr>
            <a:spcAft>
              <a:spcPts val="0"/>
            </a:spcAft>
          </a:pPr>
          <a:r>
            <a:rPr kumimoji="1" lang="ja-JP" altLang="en-US" sz="2400" b="0" dirty="0"/>
            <a:t>わからない</a:t>
          </a:r>
          <a:endParaRPr kumimoji="1" lang="en-US" altLang="ja-JP" sz="2400" b="0" dirty="0"/>
        </a:p>
      </dgm:t>
    </dgm:pt>
    <dgm:pt modelId="{5DBBE889-CF84-4DCD-AF7B-F50F54EC342D}" type="parTrans" cxnId="{00602B5D-3FEE-4DC1-9D15-479D6F045F40}">
      <dgm:prSet/>
      <dgm:spPr/>
      <dgm:t>
        <a:bodyPr/>
        <a:lstStyle/>
        <a:p>
          <a:endParaRPr kumimoji="1" lang="ja-JP" altLang="en-US"/>
        </a:p>
      </dgm:t>
    </dgm:pt>
    <dgm:pt modelId="{8E1685D7-258B-4B37-A8EA-717E31F34108}" type="sibTrans" cxnId="{00602B5D-3FEE-4DC1-9D15-479D6F045F40}">
      <dgm:prSet/>
      <dgm:spPr>
        <a:ln w="76200"/>
      </dgm:spPr>
      <dgm:t>
        <a:bodyPr/>
        <a:lstStyle/>
        <a:p>
          <a:endParaRPr kumimoji="1" lang="ja-JP" altLang="en-US"/>
        </a:p>
      </dgm:t>
    </dgm:pt>
    <dgm:pt modelId="{A1EBF797-15FD-4F45-B2C3-A47BFC512C12}">
      <dgm:prSet phldrT="[テキスト]"/>
      <dgm:spPr/>
      <dgm:t>
        <a:bodyPr/>
        <a:lstStyle/>
        <a:p>
          <a:r>
            <a:rPr kumimoji="1" lang="ja-JP" altLang="en-US" b="0" dirty="0"/>
            <a:t>見当違い</a:t>
          </a:r>
        </a:p>
      </dgm:t>
    </dgm:pt>
    <dgm:pt modelId="{D7B2CE67-1B1B-4D0A-A296-F23FB0FE2D6B}" type="parTrans" cxnId="{8D30BB2F-B515-4EA2-9C6D-9BF7D5162197}">
      <dgm:prSet/>
      <dgm:spPr/>
      <dgm:t>
        <a:bodyPr/>
        <a:lstStyle/>
        <a:p>
          <a:endParaRPr kumimoji="1" lang="ja-JP" altLang="en-US"/>
        </a:p>
      </dgm:t>
    </dgm:pt>
    <dgm:pt modelId="{76A0DFD6-11AD-49A6-8DFA-6633ED4429E9}" type="sibTrans" cxnId="{8D30BB2F-B515-4EA2-9C6D-9BF7D5162197}">
      <dgm:prSet/>
      <dgm:spPr>
        <a:ln w="76200"/>
      </dgm:spPr>
      <dgm:t>
        <a:bodyPr/>
        <a:lstStyle/>
        <a:p>
          <a:endParaRPr kumimoji="1" lang="ja-JP" altLang="en-US"/>
        </a:p>
      </dgm:t>
    </dgm:pt>
    <dgm:pt modelId="{32EC48EA-0A77-4F23-84FD-1CCB62016F9D}">
      <dgm:prSet phldrT="[テキスト]"/>
      <dgm:spPr/>
      <dgm:t>
        <a:bodyPr/>
        <a:lstStyle/>
        <a:p>
          <a:r>
            <a:rPr kumimoji="1" lang="ja-JP" altLang="en-US" b="0" dirty="0"/>
            <a:t>怒られる</a:t>
          </a:r>
        </a:p>
      </dgm:t>
    </dgm:pt>
    <dgm:pt modelId="{9390CFAA-D7DB-457A-85DC-C2FCEDDE34EA}" type="parTrans" cxnId="{B7B9B96A-38D8-42A4-A308-5599200F0D40}">
      <dgm:prSet/>
      <dgm:spPr/>
      <dgm:t>
        <a:bodyPr/>
        <a:lstStyle/>
        <a:p>
          <a:endParaRPr kumimoji="1" lang="ja-JP" altLang="en-US"/>
        </a:p>
      </dgm:t>
    </dgm:pt>
    <dgm:pt modelId="{F2044A5A-2EBA-4AB2-ADA2-5CA934E31C1A}" type="sibTrans" cxnId="{B7B9B96A-38D8-42A4-A308-5599200F0D40}">
      <dgm:prSet/>
      <dgm:spPr>
        <a:ln w="76200"/>
      </dgm:spPr>
      <dgm:t>
        <a:bodyPr/>
        <a:lstStyle/>
        <a:p>
          <a:endParaRPr kumimoji="1" lang="ja-JP" altLang="en-US"/>
        </a:p>
      </dgm:t>
    </dgm:pt>
    <dgm:pt modelId="{29863990-FD07-4460-BF7A-A42CD681E86A}">
      <dgm:prSet phldrT="[テキスト]" custT="1"/>
      <dgm:spPr/>
      <dgm:t>
        <a:bodyPr/>
        <a:lstStyle/>
        <a:p>
          <a:pPr>
            <a:spcAft>
              <a:spcPts val="0"/>
            </a:spcAft>
          </a:pPr>
          <a:r>
            <a:rPr kumimoji="1" lang="ja-JP" altLang="en-US" sz="2400" b="0" dirty="0"/>
            <a:t>とりあえず</a:t>
          </a:r>
          <a:endParaRPr kumimoji="1" lang="en-US" altLang="ja-JP" sz="2400" b="0" dirty="0"/>
        </a:p>
        <a:p>
          <a:pPr>
            <a:spcAft>
              <a:spcPts val="0"/>
            </a:spcAft>
          </a:pPr>
          <a:r>
            <a:rPr kumimoji="1" lang="ja-JP" altLang="en-US" sz="2400" b="0" dirty="0"/>
            <a:t>行動</a:t>
          </a:r>
        </a:p>
      </dgm:t>
    </dgm:pt>
    <dgm:pt modelId="{2D9F2E02-B2AA-4B40-8ADD-D7D5FCE03B47}" type="sibTrans" cxnId="{05B78D5E-0541-42D6-96E5-B983386FB6E3}">
      <dgm:prSet/>
      <dgm:spPr>
        <a:ln w="76200"/>
      </dgm:spPr>
      <dgm:t>
        <a:bodyPr/>
        <a:lstStyle/>
        <a:p>
          <a:endParaRPr kumimoji="1" lang="ja-JP" altLang="en-US"/>
        </a:p>
      </dgm:t>
    </dgm:pt>
    <dgm:pt modelId="{C81D0117-BD85-4765-B8E0-78D5473D2ACB}" type="parTrans" cxnId="{05B78D5E-0541-42D6-96E5-B983386FB6E3}">
      <dgm:prSet/>
      <dgm:spPr/>
      <dgm:t>
        <a:bodyPr/>
        <a:lstStyle/>
        <a:p>
          <a:endParaRPr kumimoji="1" lang="ja-JP" altLang="en-US"/>
        </a:p>
      </dgm:t>
    </dgm:pt>
    <dgm:pt modelId="{64986A7B-4AC2-4E95-BED8-040301C9EAB6}" type="pres">
      <dgm:prSet presAssocID="{184FE661-CF91-43B4-9F43-F0699F024F0C}" presName="cycle" presStyleCnt="0">
        <dgm:presLayoutVars>
          <dgm:dir/>
          <dgm:resizeHandles val="exact"/>
        </dgm:presLayoutVars>
      </dgm:prSet>
      <dgm:spPr/>
    </dgm:pt>
    <dgm:pt modelId="{DCC01E1F-D8C9-4A65-B616-665A3D5C08E4}" type="pres">
      <dgm:prSet presAssocID="{6A2A1A1D-11EF-42F0-893D-8EB1026551A7}" presName="node" presStyleLbl="node1" presStyleIdx="0" presStyleCnt="5" custScaleX="123094" custScaleY="114605" custRadScaleRad="102251" custRadScaleInc="50029">
        <dgm:presLayoutVars>
          <dgm:bulletEnabled val="1"/>
        </dgm:presLayoutVars>
      </dgm:prSet>
      <dgm:spPr/>
    </dgm:pt>
    <dgm:pt modelId="{62D267CF-40AA-42DD-9AAC-6462AC791C5F}" type="pres">
      <dgm:prSet presAssocID="{6A2A1A1D-11EF-42F0-893D-8EB1026551A7}" presName="spNode" presStyleCnt="0"/>
      <dgm:spPr/>
    </dgm:pt>
    <dgm:pt modelId="{5CC4BC88-CDA5-4467-9788-8CD8D468B0BF}" type="pres">
      <dgm:prSet presAssocID="{9225D7D0-715C-42AC-B032-9C930C652034}" presName="sibTrans" presStyleLbl="sibTrans1D1" presStyleIdx="0" presStyleCnt="5"/>
      <dgm:spPr/>
    </dgm:pt>
    <dgm:pt modelId="{C9DC6D9B-8AB6-437D-A140-24BA5B82E976}" type="pres">
      <dgm:prSet presAssocID="{615DA1A0-0AA5-41DF-8DE4-87509807D5AD}" presName="node" presStyleLbl="node1" presStyleIdx="1" presStyleCnt="5" custScaleX="162685" custScaleY="114605" custRadScaleRad="124207" custRadScaleInc="9546">
        <dgm:presLayoutVars>
          <dgm:bulletEnabled val="1"/>
        </dgm:presLayoutVars>
      </dgm:prSet>
      <dgm:spPr/>
    </dgm:pt>
    <dgm:pt modelId="{1CEA6CEC-1F97-430F-8A8F-F8E8228D41C9}" type="pres">
      <dgm:prSet presAssocID="{615DA1A0-0AA5-41DF-8DE4-87509807D5AD}" presName="spNode" presStyleCnt="0"/>
      <dgm:spPr/>
    </dgm:pt>
    <dgm:pt modelId="{35D43A34-3EF8-45F3-9AD0-C022E7ADE992}" type="pres">
      <dgm:prSet presAssocID="{8E1685D7-258B-4B37-A8EA-717E31F34108}" presName="sibTrans" presStyleLbl="sibTrans1D1" presStyleIdx="1" presStyleCnt="5"/>
      <dgm:spPr/>
    </dgm:pt>
    <dgm:pt modelId="{67449C34-B7ED-4613-B2BC-B78E29700ECF}" type="pres">
      <dgm:prSet presAssocID="{29863990-FD07-4460-BF7A-A42CD681E86A}" presName="node" presStyleLbl="node1" presStyleIdx="2" presStyleCnt="5" custScaleX="139442" custScaleY="114605" custRadScaleRad="128093" custRadScaleInc="-100107">
        <dgm:presLayoutVars>
          <dgm:bulletEnabled val="1"/>
        </dgm:presLayoutVars>
      </dgm:prSet>
      <dgm:spPr/>
    </dgm:pt>
    <dgm:pt modelId="{CA66D921-0EFF-451B-AD76-79C68F16E9AB}" type="pres">
      <dgm:prSet presAssocID="{29863990-FD07-4460-BF7A-A42CD681E86A}" presName="spNode" presStyleCnt="0"/>
      <dgm:spPr/>
    </dgm:pt>
    <dgm:pt modelId="{EA54557E-D1D2-4303-8238-3717095EF5AC}" type="pres">
      <dgm:prSet presAssocID="{2D9F2E02-B2AA-4B40-8ADD-D7D5FCE03B47}" presName="sibTrans" presStyleLbl="sibTrans1D1" presStyleIdx="2" presStyleCnt="5"/>
      <dgm:spPr/>
    </dgm:pt>
    <dgm:pt modelId="{C17B2C47-B9F1-4A2D-A067-257ADFFF9944}" type="pres">
      <dgm:prSet presAssocID="{A1EBF797-15FD-4F45-B2C3-A47BFC512C12}" presName="node" presStyleLbl="node1" presStyleIdx="3" presStyleCnt="5" custScaleX="123094" custScaleY="114605" custRadScaleRad="99627" custRadScaleInc="58466">
        <dgm:presLayoutVars>
          <dgm:bulletEnabled val="1"/>
        </dgm:presLayoutVars>
      </dgm:prSet>
      <dgm:spPr/>
    </dgm:pt>
    <dgm:pt modelId="{F1D66AB2-9428-4AB4-8AF5-144A67F21E87}" type="pres">
      <dgm:prSet presAssocID="{A1EBF797-15FD-4F45-B2C3-A47BFC512C12}" presName="spNode" presStyleCnt="0"/>
      <dgm:spPr/>
    </dgm:pt>
    <dgm:pt modelId="{58F8925C-ADF4-40F6-A7E1-64C84D20B3EE}" type="pres">
      <dgm:prSet presAssocID="{76A0DFD6-11AD-49A6-8DFA-6633ED4429E9}" presName="sibTrans" presStyleLbl="sibTrans1D1" presStyleIdx="3" presStyleCnt="5"/>
      <dgm:spPr/>
    </dgm:pt>
    <dgm:pt modelId="{AF1C607A-7DB0-4CAF-A214-0E07C82C63CF}" type="pres">
      <dgm:prSet presAssocID="{32EC48EA-0A77-4F23-84FD-1CCB62016F9D}" presName="node" presStyleLbl="node1" presStyleIdx="4" presStyleCnt="5" custScaleX="123094" custScaleY="114605">
        <dgm:presLayoutVars>
          <dgm:bulletEnabled val="1"/>
        </dgm:presLayoutVars>
      </dgm:prSet>
      <dgm:spPr/>
    </dgm:pt>
    <dgm:pt modelId="{BB87A581-0E0E-4B5B-8178-07EE88C37B45}" type="pres">
      <dgm:prSet presAssocID="{32EC48EA-0A77-4F23-84FD-1CCB62016F9D}" presName="spNode" presStyleCnt="0"/>
      <dgm:spPr/>
    </dgm:pt>
    <dgm:pt modelId="{8D8580E7-5934-4F3A-838D-783FDA1636F0}" type="pres">
      <dgm:prSet presAssocID="{F2044A5A-2EBA-4AB2-ADA2-5CA934E31C1A}" presName="sibTrans" presStyleLbl="sibTrans1D1" presStyleIdx="4" presStyleCnt="5"/>
      <dgm:spPr/>
    </dgm:pt>
  </dgm:ptLst>
  <dgm:cxnLst>
    <dgm:cxn modelId="{F2492228-E8FA-46B7-9307-58F0CD1DB798}" srcId="{184FE661-CF91-43B4-9F43-F0699F024F0C}" destId="{6A2A1A1D-11EF-42F0-893D-8EB1026551A7}" srcOrd="0" destOrd="0" parTransId="{95FFF520-CA7A-4BD3-B0E7-D2C4505F8A82}" sibTransId="{9225D7D0-715C-42AC-B032-9C930C652034}"/>
    <dgm:cxn modelId="{6A75E62D-2B2B-4C4E-A4FB-6919C9EA359F}" type="presOf" srcId="{2D9F2E02-B2AA-4B40-8ADD-D7D5FCE03B47}" destId="{EA54557E-D1D2-4303-8238-3717095EF5AC}" srcOrd="0" destOrd="0" presId="urn:microsoft.com/office/officeart/2005/8/layout/cycle5"/>
    <dgm:cxn modelId="{8D30BB2F-B515-4EA2-9C6D-9BF7D5162197}" srcId="{184FE661-CF91-43B4-9F43-F0699F024F0C}" destId="{A1EBF797-15FD-4F45-B2C3-A47BFC512C12}" srcOrd="3" destOrd="0" parTransId="{D7B2CE67-1B1B-4D0A-A296-F23FB0FE2D6B}" sibTransId="{76A0DFD6-11AD-49A6-8DFA-6633ED4429E9}"/>
    <dgm:cxn modelId="{0FD7C82F-518B-4357-BAA5-0446977499FE}" type="presOf" srcId="{6A2A1A1D-11EF-42F0-893D-8EB1026551A7}" destId="{DCC01E1F-D8C9-4A65-B616-665A3D5C08E4}" srcOrd="0" destOrd="0" presId="urn:microsoft.com/office/officeart/2005/8/layout/cycle5"/>
    <dgm:cxn modelId="{00602B5D-3FEE-4DC1-9D15-479D6F045F40}" srcId="{184FE661-CF91-43B4-9F43-F0699F024F0C}" destId="{615DA1A0-0AA5-41DF-8DE4-87509807D5AD}" srcOrd="1" destOrd="0" parTransId="{5DBBE889-CF84-4DCD-AF7B-F50F54EC342D}" sibTransId="{8E1685D7-258B-4B37-A8EA-717E31F34108}"/>
    <dgm:cxn modelId="{05B78D5E-0541-42D6-96E5-B983386FB6E3}" srcId="{184FE661-CF91-43B4-9F43-F0699F024F0C}" destId="{29863990-FD07-4460-BF7A-A42CD681E86A}" srcOrd="2" destOrd="0" parTransId="{C81D0117-BD85-4765-B8E0-78D5473D2ACB}" sibTransId="{2D9F2E02-B2AA-4B40-8ADD-D7D5FCE03B47}"/>
    <dgm:cxn modelId="{6FA92A60-8813-4440-A540-F0EB9F28C6DC}" type="presOf" srcId="{F2044A5A-2EBA-4AB2-ADA2-5CA934E31C1A}" destId="{8D8580E7-5934-4F3A-838D-783FDA1636F0}" srcOrd="0" destOrd="0" presId="urn:microsoft.com/office/officeart/2005/8/layout/cycle5"/>
    <dgm:cxn modelId="{859CC749-37C1-4149-B5D1-7B516B22DE18}" type="presOf" srcId="{9225D7D0-715C-42AC-B032-9C930C652034}" destId="{5CC4BC88-CDA5-4467-9788-8CD8D468B0BF}" srcOrd="0" destOrd="0" presId="urn:microsoft.com/office/officeart/2005/8/layout/cycle5"/>
    <dgm:cxn modelId="{B7B9B96A-38D8-42A4-A308-5599200F0D40}" srcId="{184FE661-CF91-43B4-9F43-F0699F024F0C}" destId="{32EC48EA-0A77-4F23-84FD-1CCB62016F9D}" srcOrd="4" destOrd="0" parTransId="{9390CFAA-D7DB-457A-85DC-C2FCEDDE34EA}" sibTransId="{F2044A5A-2EBA-4AB2-ADA2-5CA934E31C1A}"/>
    <dgm:cxn modelId="{0D49CB4D-F5EB-4631-AA65-2D17FFE14B4F}" type="presOf" srcId="{32EC48EA-0A77-4F23-84FD-1CCB62016F9D}" destId="{AF1C607A-7DB0-4CAF-A214-0E07C82C63CF}" srcOrd="0" destOrd="0" presId="urn:microsoft.com/office/officeart/2005/8/layout/cycle5"/>
    <dgm:cxn modelId="{657F057D-6293-44D0-9E19-55CB68B40E80}" type="presOf" srcId="{A1EBF797-15FD-4F45-B2C3-A47BFC512C12}" destId="{C17B2C47-B9F1-4A2D-A067-257ADFFF9944}" srcOrd="0" destOrd="0" presId="urn:microsoft.com/office/officeart/2005/8/layout/cycle5"/>
    <dgm:cxn modelId="{87327187-2C58-4A5F-99DA-25A5065D5DC1}" type="presOf" srcId="{29863990-FD07-4460-BF7A-A42CD681E86A}" destId="{67449C34-B7ED-4613-B2BC-B78E29700ECF}" srcOrd="0" destOrd="0" presId="urn:microsoft.com/office/officeart/2005/8/layout/cycle5"/>
    <dgm:cxn modelId="{83093791-89FD-4F82-BD34-229534DE1286}" type="presOf" srcId="{615DA1A0-0AA5-41DF-8DE4-87509807D5AD}" destId="{C9DC6D9B-8AB6-437D-A140-24BA5B82E976}" srcOrd="0" destOrd="0" presId="urn:microsoft.com/office/officeart/2005/8/layout/cycle5"/>
    <dgm:cxn modelId="{48C697B4-2A4B-4BCB-88A5-57B70D037AAB}" type="presOf" srcId="{184FE661-CF91-43B4-9F43-F0699F024F0C}" destId="{64986A7B-4AC2-4E95-BED8-040301C9EAB6}" srcOrd="0" destOrd="0" presId="urn:microsoft.com/office/officeart/2005/8/layout/cycle5"/>
    <dgm:cxn modelId="{75ECFAC9-93E7-41C2-809E-B400B5DD92DE}" type="presOf" srcId="{76A0DFD6-11AD-49A6-8DFA-6633ED4429E9}" destId="{58F8925C-ADF4-40F6-A7E1-64C84D20B3EE}" srcOrd="0" destOrd="0" presId="urn:microsoft.com/office/officeart/2005/8/layout/cycle5"/>
    <dgm:cxn modelId="{A6652BCD-1E1B-4959-947A-93996C960642}" type="presOf" srcId="{8E1685D7-258B-4B37-A8EA-717E31F34108}" destId="{35D43A34-3EF8-45F3-9AD0-C022E7ADE992}" srcOrd="0" destOrd="0" presId="urn:microsoft.com/office/officeart/2005/8/layout/cycle5"/>
    <dgm:cxn modelId="{7156169B-B4AB-40BE-8A20-68AFA4D4DA2D}" type="presParOf" srcId="{64986A7B-4AC2-4E95-BED8-040301C9EAB6}" destId="{DCC01E1F-D8C9-4A65-B616-665A3D5C08E4}" srcOrd="0" destOrd="0" presId="urn:microsoft.com/office/officeart/2005/8/layout/cycle5"/>
    <dgm:cxn modelId="{C50CA34B-DDC6-4493-AC6F-55246ADC87A4}" type="presParOf" srcId="{64986A7B-4AC2-4E95-BED8-040301C9EAB6}" destId="{62D267CF-40AA-42DD-9AAC-6462AC791C5F}" srcOrd="1" destOrd="0" presId="urn:microsoft.com/office/officeart/2005/8/layout/cycle5"/>
    <dgm:cxn modelId="{5CC522C8-3657-4989-A03C-0BB541BDB109}" type="presParOf" srcId="{64986A7B-4AC2-4E95-BED8-040301C9EAB6}" destId="{5CC4BC88-CDA5-4467-9788-8CD8D468B0BF}" srcOrd="2" destOrd="0" presId="urn:microsoft.com/office/officeart/2005/8/layout/cycle5"/>
    <dgm:cxn modelId="{F1880CB4-D0AE-42E5-AA0E-0CDB51260685}" type="presParOf" srcId="{64986A7B-4AC2-4E95-BED8-040301C9EAB6}" destId="{C9DC6D9B-8AB6-437D-A140-24BA5B82E976}" srcOrd="3" destOrd="0" presId="urn:microsoft.com/office/officeart/2005/8/layout/cycle5"/>
    <dgm:cxn modelId="{676476B3-D717-4907-A9FA-864558F219BB}" type="presParOf" srcId="{64986A7B-4AC2-4E95-BED8-040301C9EAB6}" destId="{1CEA6CEC-1F97-430F-8A8F-F8E8228D41C9}" srcOrd="4" destOrd="0" presId="urn:microsoft.com/office/officeart/2005/8/layout/cycle5"/>
    <dgm:cxn modelId="{947855B2-312C-4D89-8944-2E2C341A3767}" type="presParOf" srcId="{64986A7B-4AC2-4E95-BED8-040301C9EAB6}" destId="{35D43A34-3EF8-45F3-9AD0-C022E7ADE992}" srcOrd="5" destOrd="0" presId="urn:microsoft.com/office/officeart/2005/8/layout/cycle5"/>
    <dgm:cxn modelId="{00AB4F4B-BBA2-4876-AF31-D1184CFBCA64}" type="presParOf" srcId="{64986A7B-4AC2-4E95-BED8-040301C9EAB6}" destId="{67449C34-B7ED-4613-B2BC-B78E29700ECF}" srcOrd="6" destOrd="0" presId="urn:microsoft.com/office/officeart/2005/8/layout/cycle5"/>
    <dgm:cxn modelId="{BC2EA2DA-0F6E-4919-99D7-6B8DFFEB932E}" type="presParOf" srcId="{64986A7B-4AC2-4E95-BED8-040301C9EAB6}" destId="{CA66D921-0EFF-451B-AD76-79C68F16E9AB}" srcOrd="7" destOrd="0" presId="urn:microsoft.com/office/officeart/2005/8/layout/cycle5"/>
    <dgm:cxn modelId="{B3447566-71C7-4DBF-B82F-37698AED8E4E}" type="presParOf" srcId="{64986A7B-4AC2-4E95-BED8-040301C9EAB6}" destId="{EA54557E-D1D2-4303-8238-3717095EF5AC}" srcOrd="8" destOrd="0" presId="urn:microsoft.com/office/officeart/2005/8/layout/cycle5"/>
    <dgm:cxn modelId="{4F77382B-C2F2-4316-8B34-272706CCDB6F}" type="presParOf" srcId="{64986A7B-4AC2-4E95-BED8-040301C9EAB6}" destId="{C17B2C47-B9F1-4A2D-A067-257ADFFF9944}" srcOrd="9" destOrd="0" presId="urn:microsoft.com/office/officeart/2005/8/layout/cycle5"/>
    <dgm:cxn modelId="{87ADB684-F3C0-4011-85FC-A6ECADC1493A}" type="presParOf" srcId="{64986A7B-4AC2-4E95-BED8-040301C9EAB6}" destId="{F1D66AB2-9428-4AB4-8AF5-144A67F21E87}" srcOrd="10" destOrd="0" presId="urn:microsoft.com/office/officeart/2005/8/layout/cycle5"/>
    <dgm:cxn modelId="{5CEC4D76-A760-48C2-9909-AE2F6616E3B0}" type="presParOf" srcId="{64986A7B-4AC2-4E95-BED8-040301C9EAB6}" destId="{58F8925C-ADF4-40F6-A7E1-64C84D20B3EE}" srcOrd="11" destOrd="0" presId="urn:microsoft.com/office/officeart/2005/8/layout/cycle5"/>
    <dgm:cxn modelId="{785D0ADD-796F-4BB9-859B-1AD77E24EC05}" type="presParOf" srcId="{64986A7B-4AC2-4E95-BED8-040301C9EAB6}" destId="{AF1C607A-7DB0-4CAF-A214-0E07C82C63CF}" srcOrd="12" destOrd="0" presId="urn:microsoft.com/office/officeart/2005/8/layout/cycle5"/>
    <dgm:cxn modelId="{2B8F8AB2-DBE5-4585-AD30-491359248A67}" type="presParOf" srcId="{64986A7B-4AC2-4E95-BED8-040301C9EAB6}" destId="{BB87A581-0E0E-4B5B-8178-07EE88C37B45}" srcOrd="13" destOrd="0" presId="urn:microsoft.com/office/officeart/2005/8/layout/cycle5"/>
    <dgm:cxn modelId="{43FA326F-5A79-418B-87F5-A604CBE603E1}" type="presParOf" srcId="{64986A7B-4AC2-4E95-BED8-040301C9EAB6}" destId="{8D8580E7-5934-4F3A-838D-783FDA1636F0}"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C7CD2-3F73-4A30-9188-1A0571D9040B}" type="doc">
      <dgm:prSet loTypeId="urn:microsoft.com/office/officeart/2005/8/layout/process1" loCatId="process" qsTypeId="urn:microsoft.com/office/officeart/2005/8/quickstyle/simple1" qsCatId="simple" csTypeId="urn:microsoft.com/office/officeart/2005/8/colors/accent1_1" csCatId="accent1" phldr="1"/>
      <dgm:spPr/>
    </dgm:pt>
    <dgm:pt modelId="{BFD55B76-8C05-4A5F-9C51-2D48FFCCF1F7}">
      <dgm:prSet phldrT="[テキスト]" custT="1"/>
      <dgm:spPr>
        <a:ln w="57150">
          <a:solidFill>
            <a:srgbClr val="FF9933"/>
          </a:solidFill>
        </a:ln>
      </dgm:spPr>
      <dgm:t>
        <a:bodyPr/>
        <a:lstStyle/>
        <a:p>
          <a:pPr algn="l"/>
          <a:r>
            <a:rPr lang="ja-JP" altLang="en-US" sz="2400" b="0" dirty="0">
              <a:effectLst/>
              <a:latin typeface="メイリオ" panose="020B0604030504040204" pitchFamily="50" charset="-128"/>
              <a:ea typeface="メイリオ" panose="020B0604030504040204" pitchFamily="50" charset="-128"/>
            </a:rPr>
            <a:t>認知症の人の</a:t>
          </a:r>
          <a:r>
            <a:rPr lang="ja-JP" altLang="en-US" sz="24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ペースに合わせる</a:t>
          </a:r>
          <a:endParaRPr kumimoji="1" lang="ja-JP" altLang="en-US" sz="2400" b="1" u="sng" dirty="0">
            <a:solidFill>
              <a:srgbClr val="FF9933"/>
            </a:solidFill>
            <a:effectLst>
              <a:outerShdw blurRad="38100" dist="38100" dir="2700000" algn="tl">
                <a:srgbClr val="000000">
                  <a:alpha val="43137"/>
                </a:srgbClr>
              </a:outerShdw>
            </a:effectLst>
          </a:endParaRPr>
        </a:p>
      </dgm:t>
    </dgm:pt>
    <dgm:pt modelId="{7A227691-EF1E-4B60-A8CB-674440595415}" type="parTrans" cxnId="{83B44E27-2356-4980-A639-F549AF0258F4}">
      <dgm:prSet/>
      <dgm:spPr/>
      <dgm:t>
        <a:bodyPr/>
        <a:lstStyle/>
        <a:p>
          <a:endParaRPr kumimoji="1" lang="ja-JP" altLang="en-US"/>
        </a:p>
      </dgm:t>
    </dgm:pt>
    <dgm:pt modelId="{7FC4B234-A7EA-4332-AF54-1BD3C7796CFB}" type="sibTrans" cxnId="{83B44E27-2356-4980-A639-F549AF0258F4}">
      <dgm:prSet/>
      <dgm:spPr>
        <a:solidFill>
          <a:srgbClr val="00B0F0"/>
        </a:solidFill>
      </dgm:spPr>
      <dgm:t>
        <a:bodyPr/>
        <a:lstStyle/>
        <a:p>
          <a:endParaRPr kumimoji="1" lang="ja-JP" altLang="en-US"/>
        </a:p>
      </dgm:t>
    </dgm:pt>
    <dgm:pt modelId="{2FF2BE53-D82E-49C8-BF2B-BFC5C275C662}">
      <dgm:prSet phldrT="[テキスト]" custT="1"/>
      <dgm:spPr>
        <a:ln w="57150">
          <a:solidFill>
            <a:srgbClr val="FF9933"/>
          </a:solidFill>
        </a:ln>
      </dgm:spPr>
      <dgm:t>
        <a:bodyPr/>
        <a:lstStyle/>
        <a:p>
          <a:pPr algn="l"/>
          <a:r>
            <a:rPr lang="ja-JP" altLang="en-US" sz="2000" dirty="0">
              <a:latin typeface="メイリオ" panose="020B0604030504040204" pitchFamily="50" charset="-128"/>
              <a:ea typeface="メイリオ" panose="020B0604030504040204" pitchFamily="50" charset="-128"/>
            </a:rPr>
            <a:t>急かす、怒る等は百害あって一利無し。認知症の人と関わる際は「</a:t>
          </a:r>
          <a:r>
            <a:rPr lang="ja-JP" altLang="en-US" sz="20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ゆっくり時間をかけること</a:t>
          </a:r>
          <a:r>
            <a:rPr lang="ja-JP" altLang="en-US" sz="2000" dirty="0">
              <a:latin typeface="メイリオ" panose="020B0604030504040204" pitchFamily="50" charset="-128"/>
              <a:ea typeface="メイリオ" panose="020B0604030504040204" pitchFamily="50" charset="-128"/>
            </a:rPr>
            <a:t>」を意識する</a:t>
          </a:r>
          <a:endParaRPr kumimoji="1" lang="ja-JP" altLang="en-US" sz="2000" dirty="0"/>
        </a:p>
      </dgm:t>
    </dgm:pt>
    <dgm:pt modelId="{F90A1E58-2D59-42A0-94F1-03318981ED28}" type="parTrans" cxnId="{CB68AF35-78F4-4C55-90F6-A048E48BCF86}">
      <dgm:prSet/>
      <dgm:spPr/>
      <dgm:t>
        <a:bodyPr/>
        <a:lstStyle/>
        <a:p>
          <a:endParaRPr kumimoji="1" lang="ja-JP" altLang="en-US"/>
        </a:p>
      </dgm:t>
    </dgm:pt>
    <dgm:pt modelId="{949094C0-F00F-426D-9BBB-5574309F92F3}" type="sibTrans" cxnId="{CB68AF35-78F4-4C55-90F6-A048E48BCF86}">
      <dgm:prSet/>
      <dgm:spPr>
        <a:solidFill>
          <a:srgbClr val="00B0F0"/>
        </a:solidFill>
      </dgm:spPr>
      <dgm:t>
        <a:bodyPr/>
        <a:lstStyle/>
        <a:p>
          <a:endParaRPr kumimoji="1" lang="ja-JP" altLang="en-US"/>
        </a:p>
      </dgm:t>
    </dgm:pt>
    <dgm:pt modelId="{7210F0B1-7FE0-4625-8E61-9EF90283917B}">
      <dgm:prSet phldrT="[テキスト]" custT="1"/>
      <dgm:spPr>
        <a:ln w="57150">
          <a:solidFill>
            <a:srgbClr val="FF9933"/>
          </a:solidFill>
        </a:ln>
      </dgm:spPr>
      <dgm:t>
        <a:bodyPr/>
        <a:lstStyle/>
        <a:p>
          <a:pPr algn="l"/>
          <a:r>
            <a:rPr lang="ja-JP" altLang="en-US" sz="20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精神的・身体的・物理的</a:t>
          </a:r>
          <a:r>
            <a:rPr lang="ja-JP" altLang="en-US" sz="2000" dirty="0">
              <a:latin typeface="メイリオ" panose="020B0604030504040204" pitchFamily="50" charset="-128"/>
              <a:ea typeface="メイリオ" panose="020B0604030504040204" pitchFamily="50" charset="-128"/>
            </a:rPr>
            <a:t>な負担を軽くすることが可能です</a:t>
          </a:r>
          <a:endParaRPr kumimoji="1" lang="ja-JP" altLang="en-US" sz="1800" dirty="0"/>
        </a:p>
      </dgm:t>
    </dgm:pt>
    <dgm:pt modelId="{6286655A-4AA2-4A4E-8211-6B1CF8EB3BCF}" type="parTrans" cxnId="{96E8FA16-1B72-4B7F-A1D6-7A89028E4C46}">
      <dgm:prSet/>
      <dgm:spPr/>
      <dgm:t>
        <a:bodyPr/>
        <a:lstStyle/>
        <a:p>
          <a:endParaRPr kumimoji="1" lang="ja-JP" altLang="en-US"/>
        </a:p>
      </dgm:t>
    </dgm:pt>
    <dgm:pt modelId="{92F52637-58A8-4461-B741-67E032E9D74D}" type="sibTrans" cxnId="{96E8FA16-1B72-4B7F-A1D6-7A89028E4C46}">
      <dgm:prSet/>
      <dgm:spPr/>
      <dgm:t>
        <a:bodyPr/>
        <a:lstStyle/>
        <a:p>
          <a:endParaRPr kumimoji="1" lang="ja-JP" altLang="en-US"/>
        </a:p>
      </dgm:t>
    </dgm:pt>
    <dgm:pt modelId="{A48DCC15-B0D0-4448-87B9-4A753CA8B44D}" type="pres">
      <dgm:prSet presAssocID="{EFBC7CD2-3F73-4A30-9188-1A0571D9040B}" presName="Name0" presStyleCnt="0">
        <dgm:presLayoutVars>
          <dgm:dir/>
          <dgm:resizeHandles val="exact"/>
        </dgm:presLayoutVars>
      </dgm:prSet>
      <dgm:spPr/>
    </dgm:pt>
    <dgm:pt modelId="{0260533E-239D-4F66-B834-A200912AB76F}" type="pres">
      <dgm:prSet presAssocID="{BFD55B76-8C05-4A5F-9C51-2D48FFCCF1F7}" presName="node" presStyleLbl="node1" presStyleIdx="0" presStyleCnt="3">
        <dgm:presLayoutVars>
          <dgm:bulletEnabled val="1"/>
        </dgm:presLayoutVars>
      </dgm:prSet>
      <dgm:spPr/>
    </dgm:pt>
    <dgm:pt modelId="{E67061C1-A857-4ED0-B97E-CFF993CB0E02}" type="pres">
      <dgm:prSet presAssocID="{7FC4B234-A7EA-4332-AF54-1BD3C7796CFB}" presName="sibTrans" presStyleLbl="sibTrans2D1" presStyleIdx="0" presStyleCnt="2"/>
      <dgm:spPr/>
    </dgm:pt>
    <dgm:pt modelId="{5FF5EFAD-93F3-4ECA-BC44-A951766CCF06}" type="pres">
      <dgm:prSet presAssocID="{7FC4B234-A7EA-4332-AF54-1BD3C7796CFB}" presName="connectorText" presStyleLbl="sibTrans2D1" presStyleIdx="0" presStyleCnt="2"/>
      <dgm:spPr/>
    </dgm:pt>
    <dgm:pt modelId="{C1E40578-25ED-462C-B180-209B51B5E836}" type="pres">
      <dgm:prSet presAssocID="{2FF2BE53-D82E-49C8-BF2B-BFC5C275C662}" presName="node" presStyleLbl="node1" presStyleIdx="1" presStyleCnt="3" custScaleX="136560">
        <dgm:presLayoutVars>
          <dgm:bulletEnabled val="1"/>
        </dgm:presLayoutVars>
      </dgm:prSet>
      <dgm:spPr/>
    </dgm:pt>
    <dgm:pt modelId="{B7013575-737A-4864-ADFF-C9C113197DDA}" type="pres">
      <dgm:prSet presAssocID="{949094C0-F00F-426D-9BBB-5574309F92F3}" presName="sibTrans" presStyleLbl="sibTrans2D1" presStyleIdx="1" presStyleCnt="2"/>
      <dgm:spPr/>
    </dgm:pt>
    <dgm:pt modelId="{0F3365E5-9CBF-4807-B2F7-68F9174A49C2}" type="pres">
      <dgm:prSet presAssocID="{949094C0-F00F-426D-9BBB-5574309F92F3}" presName="connectorText" presStyleLbl="sibTrans2D1" presStyleIdx="1" presStyleCnt="2"/>
      <dgm:spPr/>
    </dgm:pt>
    <dgm:pt modelId="{590EBFE2-AA09-488B-AB35-6B0C3EEE7989}" type="pres">
      <dgm:prSet presAssocID="{7210F0B1-7FE0-4625-8E61-9EF90283917B}" presName="node" presStyleLbl="node1" presStyleIdx="2" presStyleCnt="3">
        <dgm:presLayoutVars>
          <dgm:bulletEnabled val="1"/>
        </dgm:presLayoutVars>
      </dgm:prSet>
      <dgm:spPr/>
    </dgm:pt>
  </dgm:ptLst>
  <dgm:cxnLst>
    <dgm:cxn modelId="{96E8FA16-1B72-4B7F-A1D6-7A89028E4C46}" srcId="{EFBC7CD2-3F73-4A30-9188-1A0571D9040B}" destId="{7210F0B1-7FE0-4625-8E61-9EF90283917B}" srcOrd="2" destOrd="0" parTransId="{6286655A-4AA2-4A4E-8211-6B1CF8EB3BCF}" sibTransId="{92F52637-58A8-4461-B741-67E032E9D74D}"/>
    <dgm:cxn modelId="{83B44E27-2356-4980-A639-F549AF0258F4}" srcId="{EFBC7CD2-3F73-4A30-9188-1A0571D9040B}" destId="{BFD55B76-8C05-4A5F-9C51-2D48FFCCF1F7}" srcOrd="0" destOrd="0" parTransId="{7A227691-EF1E-4B60-A8CB-674440595415}" sibTransId="{7FC4B234-A7EA-4332-AF54-1BD3C7796CFB}"/>
    <dgm:cxn modelId="{CB68AF35-78F4-4C55-90F6-A048E48BCF86}" srcId="{EFBC7CD2-3F73-4A30-9188-1A0571D9040B}" destId="{2FF2BE53-D82E-49C8-BF2B-BFC5C275C662}" srcOrd="1" destOrd="0" parTransId="{F90A1E58-2D59-42A0-94F1-03318981ED28}" sibTransId="{949094C0-F00F-426D-9BBB-5574309F92F3}"/>
    <dgm:cxn modelId="{CCF99668-6A94-442C-A0EB-2BC4AE1C0453}" type="presOf" srcId="{EFBC7CD2-3F73-4A30-9188-1A0571D9040B}" destId="{A48DCC15-B0D0-4448-87B9-4A753CA8B44D}" srcOrd="0" destOrd="0" presId="urn:microsoft.com/office/officeart/2005/8/layout/process1"/>
    <dgm:cxn modelId="{2718F748-A7B0-4DFF-8648-2FE9786A8EFF}" type="presOf" srcId="{2FF2BE53-D82E-49C8-BF2B-BFC5C275C662}" destId="{C1E40578-25ED-462C-B180-209B51B5E836}" srcOrd="0" destOrd="0" presId="urn:microsoft.com/office/officeart/2005/8/layout/process1"/>
    <dgm:cxn modelId="{20CDF27A-D900-4520-A471-7414E34CE6EE}" type="presOf" srcId="{BFD55B76-8C05-4A5F-9C51-2D48FFCCF1F7}" destId="{0260533E-239D-4F66-B834-A200912AB76F}" srcOrd="0" destOrd="0" presId="urn:microsoft.com/office/officeart/2005/8/layout/process1"/>
    <dgm:cxn modelId="{28CE9EA1-8B22-4503-8EE1-1C60657A54B4}" type="presOf" srcId="{7FC4B234-A7EA-4332-AF54-1BD3C7796CFB}" destId="{E67061C1-A857-4ED0-B97E-CFF993CB0E02}" srcOrd="0" destOrd="0" presId="urn:microsoft.com/office/officeart/2005/8/layout/process1"/>
    <dgm:cxn modelId="{ED7E48A5-43E7-4AAC-AABE-1886C5148B96}" type="presOf" srcId="{949094C0-F00F-426D-9BBB-5574309F92F3}" destId="{0F3365E5-9CBF-4807-B2F7-68F9174A49C2}" srcOrd="1" destOrd="0" presId="urn:microsoft.com/office/officeart/2005/8/layout/process1"/>
    <dgm:cxn modelId="{7FAFA6E7-2D9D-43BB-81C0-4E4A5BC18CFD}" type="presOf" srcId="{7FC4B234-A7EA-4332-AF54-1BD3C7796CFB}" destId="{5FF5EFAD-93F3-4ECA-BC44-A951766CCF06}" srcOrd="1" destOrd="0" presId="urn:microsoft.com/office/officeart/2005/8/layout/process1"/>
    <dgm:cxn modelId="{0B9F15EF-CB7B-449E-B572-C6177A49FF40}" type="presOf" srcId="{7210F0B1-7FE0-4625-8E61-9EF90283917B}" destId="{590EBFE2-AA09-488B-AB35-6B0C3EEE7989}" srcOrd="0" destOrd="0" presId="urn:microsoft.com/office/officeart/2005/8/layout/process1"/>
    <dgm:cxn modelId="{87287EF2-624A-4761-B701-444AB78C95E9}" type="presOf" srcId="{949094C0-F00F-426D-9BBB-5574309F92F3}" destId="{B7013575-737A-4864-ADFF-C9C113197DDA}" srcOrd="0" destOrd="0" presId="urn:microsoft.com/office/officeart/2005/8/layout/process1"/>
    <dgm:cxn modelId="{D5AD055B-0B4B-4C92-A47F-932F1892C92A}" type="presParOf" srcId="{A48DCC15-B0D0-4448-87B9-4A753CA8B44D}" destId="{0260533E-239D-4F66-B834-A200912AB76F}" srcOrd="0" destOrd="0" presId="urn:microsoft.com/office/officeart/2005/8/layout/process1"/>
    <dgm:cxn modelId="{57A19460-AF45-4CCF-BB74-AE4B35B2871A}" type="presParOf" srcId="{A48DCC15-B0D0-4448-87B9-4A753CA8B44D}" destId="{E67061C1-A857-4ED0-B97E-CFF993CB0E02}" srcOrd="1" destOrd="0" presId="urn:microsoft.com/office/officeart/2005/8/layout/process1"/>
    <dgm:cxn modelId="{C480B61A-621B-4661-8FBC-FAADE1835973}" type="presParOf" srcId="{E67061C1-A857-4ED0-B97E-CFF993CB0E02}" destId="{5FF5EFAD-93F3-4ECA-BC44-A951766CCF06}" srcOrd="0" destOrd="0" presId="urn:microsoft.com/office/officeart/2005/8/layout/process1"/>
    <dgm:cxn modelId="{D5CBE8A6-11DA-4C98-989D-655DDB700750}" type="presParOf" srcId="{A48DCC15-B0D0-4448-87B9-4A753CA8B44D}" destId="{C1E40578-25ED-462C-B180-209B51B5E836}" srcOrd="2" destOrd="0" presId="urn:microsoft.com/office/officeart/2005/8/layout/process1"/>
    <dgm:cxn modelId="{6A46A06A-33EC-4ECD-9233-CD87150984BF}" type="presParOf" srcId="{A48DCC15-B0D0-4448-87B9-4A753CA8B44D}" destId="{B7013575-737A-4864-ADFF-C9C113197DDA}" srcOrd="3" destOrd="0" presId="urn:microsoft.com/office/officeart/2005/8/layout/process1"/>
    <dgm:cxn modelId="{C0D4F8D1-8872-4E00-85E9-EC4E1D874CBA}" type="presParOf" srcId="{B7013575-737A-4864-ADFF-C9C113197DDA}" destId="{0F3365E5-9CBF-4807-B2F7-68F9174A49C2}" srcOrd="0" destOrd="0" presId="urn:microsoft.com/office/officeart/2005/8/layout/process1"/>
    <dgm:cxn modelId="{1231DEB6-261F-41B7-98E4-346000054A3B}" type="presParOf" srcId="{A48DCC15-B0D0-4448-87B9-4A753CA8B44D}" destId="{590EBFE2-AA09-488B-AB35-6B0C3EEE798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D4562-FCB6-48CA-A878-61D16F02E0AD}">
      <dsp:nvSpPr>
        <dsp:cNvPr id="0" name=""/>
        <dsp:cNvSpPr/>
      </dsp:nvSpPr>
      <dsp:spPr>
        <a:xfrm>
          <a:off x="2903" y="373293"/>
          <a:ext cx="2922844" cy="3367816"/>
        </a:xfrm>
        <a:prstGeom prst="roundRect">
          <a:avLst>
            <a:gd name="adj" fmla="val 5000"/>
          </a:avLst>
        </a:prstGeom>
        <a:solidFill>
          <a:schemeClr val="lt1">
            <a:hueOff val="0"/>
            <a:satOff val="0"/>
            <a:lumOff val="0"/>
            <a:alphaOff val="0"/>
          </a:schemeClr>
        </a:solidFill>
        <a:ln w="381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endParaRPr kumimoji="1" lang="ja-JP" altLang="en-US" sz="3300" kern="1200" dirty="0"/>
        </a:p>
      </dsp:txBody>
      <dsp:txXfrm rot="16200000">
        <a:off x="-1085616" y="1461813"/>
        <a:ext cx="2761609" cy="584568"/>
      </dsp:txXfrm>
    </dsp:sp>
    <dsp:sp modelId="{9BD3256C-F368-4CFD-AF36-2D39BF638A73}">
      <dsp:nvSpPr>
        <dsp:cNvPr id="0" name=""/>
        <dsp:cNvSpPr/>
      </dsp:nvSpPr>
      <dsp:spPr>
        <a:xfrm>
          <a:off x="579038" y="373293"/>
          <a:ext cx="2177518" cy="336781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latin typeface="メイリオ" panose="020B0604030504040204" pitchFamily="50" charset="-128"/>
              <a:ea typeface="メイリオ" panose="020B0604030504040204" pitchFamily="50" charset="-128"/>
            </a:rPr>
            <a:t>支援者から、「早くしてよ」「ダメでしょ」催促、注意、禁止などの言葉をかける</a:t>
          </a:r>
        </a:p>
        <a:p>
          <a:pPr marL="0" lvl="0" indent="0" algn="l" defTabSz="889000">
            <a:lnSpc>
              <a:spcPct val="90000"/>
            </a:lnSpc>
            <a:spcBef>
              <a:spcPct val="0"/>
            </a:spcBef>
            <a:spcAft>
              <a:spcPct val="35000"/>
            </a:spcAft>
            <a:buNone/>
          </a:pPr>
          <a:endParaRPr kumimoji="1" lang="ja-JP" altLang="en-US" sz="2000" kern="1200" dirty="0"/>
        </a:p>
      </dsp:txBody>
      <dsp:txXfrm>
        <a:off x="579038" y="373293"/>
        <a:ext cx="2177518" cy="3367816"/>
      </dsp:txXfrm>
    </dsp:sp>
    <dsp:sp modelId="{AE1DE861-56C4-41BE-82C0-8A8C5DC3BB10}">
      <dsp:nvSpPr>
        <dsp:cNvPr id="0" name=""/>
        <dsp:cNvSpPr/>
      </dsp:nvSpPr>
      <dsp:spPr>
        <a:xfrm>
          <a:off x="3023975" y="373293"/>
          <a:ext cx="2806514" cy="3367816"/>
        </a:xfrm>
        <a:prstGeom prst="roundRect">
          <a:avLst>
            <a:gd name="adj" fmla="val 5000"/>
          </a:avLst>
        </a:prstGeom>
        <a:solidFill>
          <a:schemeClr val="lt1">
            <a:hueOff val="0"/>
            <a:satOff val="0"/>
            <a:lumOff val="0"/>
            <a:alphaOff val="0"/>
          </a:schemeClr>
        </a:solidFill>
        <a:ln w="381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marL="0" lvl="0" indent="0" algn="r" defTabSz="1422400">
            <a:lnSpc>
              <a:spcPct val="90000"/>
            </a:lnSpc>
            <a:spcBef>
              <a:spcPct val="0"/>
            </a:spcBef>
            <a:spcAft>
              <a:spcPct val="35000"/>
            </a:spcAft>
            <a:buNone/>
          </a:pPr>
          <a:endParaRPr kumimoji="1" lang="ja-JP" altLang="en-US" sz="3200" kern="1200" dirty="0"/>
        </a:p>
      </dsp:txBody>
      <dsp:txXfrm rot="16200000">
        <a:off x="1923822" y="1473446"/>
        <a:ext cx="2761609" cy="561302"/>
      </dsp:txXfrm>
    </dsp:sp>
    <dsp:sp modelId="{495AB29B-95AB-43D3-A5BF-8BA59455ABC2}">
      <dsp:nvSpPr>
        <dsp:cNvPr id="0" name=""/>
        <dsp:cNvSpPr/>
      </dsp:nvSpPr>
      <dsp:spPr>
        <a:xfrm rot="5400000">
          <a:off x="2790506" y="3050330"/>
          <a:ext cx="495004" cy="420977"/>
        </a:xfrm>
        <a:prstGeom prst="flowChartExtract">
          <a:avLst/>
        </a:prstGeom>
        <a:solidFill>
          <a:srgbClr val="00B0F0"/>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AB4CAD45-B6C7-4B33-8783-BEE6804B59BB}">
      <dsp:nvSpPr>
        <dsp:cNvPr id="0" name=""/>
        <dsp:cNvSpPr/>
      </dsp:nvSpPr>
      <dsp:spPr>
        <a:xfrm>
          <a:off x="3585278" y="373293"/>
          <a:ext cx="2090852" cy="336781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ja-JP" altLang="en-US" sz="2400" b="1" kern="1200" dirty="0">
              <a:latin typeface="メイリオ" panose="020B0604030504040204" pitchFamily="50" charset="-128"/>
              <a:ea typeface="メイリオ" panose="020B0604030504040204" pitchFamily="50" charset="-128"/>
            </a:rPr>
            <a:t>認知症の人は、</a:t>
          </a:r>
          <a:r>
            <a:rPr kumimoji="1" lang="ja-JP" altLang="en-US" sz="2400" b="1" kern="1200" dirty="0">
              <a:latin typeface="メイリオ" panose="020B0604030504040204" pitchFamily="50" charset="-128"/>
              <a:ea typeface="メイリオ" panose="020B0604030504040204" pitchFamily="50" charset="-128"/>
            </a:rPr>
            <a:t>その時に言われたことを忘れ、その時の</a:t>
          </a:r>
          <a:r>
            <a:rPr kumimoji="1" lang="ja-JP" altLang="en-US" sz="24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感情のみ</a:t>
          </a:r>
          <a:r>
            <a:rPr kumimoji="1" lang="ja-JP" altLang="en-US" sz="2400" b="1" kern="1200" dirty="0">
              <a:latin typeface="メイリオ" panose="020B0604030504040204" pitchFamily="50" charset="-128"/>
              <a:ea typeface="メイリオ" panose="020B0604030504040204" pitchFamily="50" charset="-128"/>
            </a:rPr>
            <a:t>が残る</a:t>
          </a:r>
          <a:endParaRPr kumimoji="1" lang="ja-JP" altLang="en-US" sz="2400" b="1" kern="1200" dirty="0"/>
        </a:p>
      </dsp:txBody>
      <dsp:txXfrm>
        <a:off x="3585278" y="373293"/>
        <a:ext cx="2090852" cy="3367816"/>
      </dsp:txXfrm>
    </dsp:sp>
    <dsp:sp modelId="{1A509C88-91D1-44B9-A333-4D36E43D1995}">
      <dsp:nvSpPr>
        <dsp:cNvPr id="0" name=""/>
        <dsp:cNvSpPr/>
      </dsp:nvSpPr>
      <dsp:spPr>
        <a:xfrm>
          <a:off x="5928718" y="373293"/>
          <a:ext cx="2816842" cy="3367816"/>
        </a:xfrm>
        <a:prstGeom prst="roundRect">
          <a:avLst>
            <a:gd name="adj" fmla="val 5000"/>
          </a:avLst>
        </a:prstGeom>
        <a:solidFill>
          <a:schemeClr val="lt1">
            <a:hueOff val="0"/>
            <a:satOff val="0"/>
            <a:lumOff val="0"/>
            <a:alphaOff val="0"/>
          </a:schemeClr>
        </a:solidFill>
        <a:ln w="3810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68580" rIns="88900" bIns="0" numCol="1" spcCol="1270" anchor="t" anchorCtr="0">
          <a:noAutofit/>
        </a:bodyPr>
        <a:lstStyle/>
        <a:p>
          <a:pPr marL="0" lvl="0" indent="0" algn="r" defTabSz="889000">
            <a:lnSpc>
              <a:spcPct val="90000"/>
            </a:lnSpc>
            <a:spcBef>
              <a:spcPct val="0"/>
            </a:spcBef>
            <a:spcAft>
              <a:spcPct val="35000"/>
            </a:spcAft>
            <a:buNone/>
          </a:pPr>
          <a:endParaRPr kumimoji="1" lang="ja-JP" altLang="en-US" sz="2000" kern="1200" dirty="0">
            <a:latin typeface="メイリオ" panose="020B0604030504040204" pitchFamily="50" charset="-128"/>
            <a:ea typeface="メイリオ" panose="020B0604030504040204" pitchFamily="50" charset="-128"/>
          </a:endParaRPr>
        </a:p>
      </dsp:txBody>
      <dsp:txXfrm rot="16200000">
        <a:off x="4829597" y="1472413"/>
        <a:ext cx="2761609" cy="563368"/>
      </dsp:txXfrm>
    </dsp:sp>
    <dsp:sp modelId="{0A2E1453-FE80-49CF-897E-4D758AF69D27}">
      <dsp:nvSpPr>
        <dsp:cNvPr id="0" name=""/>
        <dsp:cNvSpPr/>
      </dsp:nvSpPr>
      <dsp:spPr>
        <a:xfrm rot="5400000">
          <a:off x="5695248" y="3050330"/>
          <a:ext cx="495004" cy="420977"/>
        </a:xfrm>
        <a:prstGeom prst="flowChartExtract">
          <a:avLst/>
        </a:prstGeom>
        <a:solidFill>
          <a:srgbClr val="00B0F0"/>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6D07CA1F-23FD-4C28-8F61-D8C7C4BB5735}">
      <dsp:nvSpPr>
        <dsp:cNvPr id="0" name=""/>
        <dsp:cNvSpPr/>
      </dsp:nvSpPr>
      <dsp:spPr>
        <a:xfrm>
          <a:off x="6491337" y="373293"/>
          <a:ext cx="2098547" cy="336781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kumimoji="1" lang="ja-JP" altLang="en-US" sz="2400" b="1" kern="1200" dirty="0">
              <a:solidFill>
                <a:schemeClr val="tx1"/>
              </a:solidFill>
              <a:latin typeface="メイリオ" panose="020B0604030504040204" pitchFamily="50" charset="-128"/>
              <a:ea typeface="メイリオ" panose="020B0604030504040204" pitchFamily="50" charset="-128"/>
            </a:rPr>
            <a:t>本人には、</a:t>
          </a:r>
          <a:r>
            <a:rPr kumimoji="1" lang="ja-JP" altLang="en-US" sz="24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嫌な感情のみ</a:t>
          </a:r>
          <a:r>
            <a:rPr kumimoji="1" lang="ja-JP" altLang="en-US" sz="2400" b="1" kern="1200" dirty="0">
              <a:solidFill>
                <a:schemeClr val="tx1"/>
              </a:solidFill>
              <a:latin typeface="メイリオ" panose="020B0604030504040204" pitchFamily="50" charset="-128"/>
              <a:ea typeface="メイリオ" panose="020B0604030504040204" pitchFamily="50" charset="-128"/>
            </a:rPr>
            <a:t>が残り、支援者に</a:t>
          </a:r>
          <a:r>
            <a:rPr kumimoji="1" lang="ja-JP" altLang="en-US" sz="24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非協力的な態度</a:t>
          </a:r>
          <a:r>
            <a:rPr kumimoji="1" lang="ja-JP" altLang="en-US" sz="2400" b="1" kern="1200" dirty="0">
              <a:solidFill>
                <a:schemeClr val="tx1"/>
              </a:solidFill>
              <a:latin typeface="メイリオ" panose="020B0604030504040204" pitchFamily="50" charset="-128"/>
              <a:ea typeface="メイリオ" panose="020B0604030504040204" pitchFamily="50" charset="-128"/>
            </a:rPr>
            <a:t>をとるようになる</a:t>
          </a:r>
        </a:p>
        <a:p>
          <a:pPr marL="0" lvl="0" indent="0" algn="l" defTabSz="1066800">
            <a:lnSpc>
              <a:spcPct val="90000"/>
            </a:lnSpc>
            <a:spcBef>
              <a:spcPct val="0"/>
            </a:spcBef>
            <a:spcAft>
              <a:spcPct val="35000"/>
            </a:spcAft>
            <a:buNone/>
          </a:pPr>
          <a:endParaRPr kumimoji="1" lang="ja-JP" altLang="en-US" sz="2400" kern="1200" dirty="0">
            <a:latin typeface="メイリオ" panose="020B0604030504040204" pitchFamily="50" charset="-128"/>
            <a:ea typeface="メイリオ" panose="020B0604030504040204" pitchFamily="50" charset="-128"/>
          </a:endParaRPr>
        </a:p>
      </dsp:txBody>
      <dsp:txXfrm>
        <a:off x="6491337" y="373293"/>
        <a:ext cx="2098547" cy="3367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26D4F-C450-4C37-9218-04A3F4B4E230}">
      <dsp:nvSpPr>
        <dsp:cNvPr id="0" name=""/>
        <dsp:cNvSpPr/>
      </dsp:nvSpPr>
      <dsp:spPr>
        <a:xfrm>
          <a:off x="3500465" y="1477"/>
          <a:ext cx="2076566" cy="134976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b="0" kern="1200" dirty="0"/>
            <a:t>イライラする</a:t>
          </a:r>
        </a:p>
      </dsp:txBody>
      <dsp:txXfrm>
        <a:off x="3566355" y="67367"/>
        <a:ext cx="1944786" cy="1217988"/>
      </dsp:txXfrm>
    </dsp:sp>
    <dsp:sp modelId="{36E9F19C-9C93-45B2-8F60-E437EEE0D56F}">
      <dsp:nvSpPr>
        <dsp:cNvPr id="0" name=""/>
        <dsp:cNvSpPr/>
      </dsp:nvSpPr>
      <dsp:spPr>
        <a:xfrm>
          <a:off x="2739280" y="676361"/>
          <a:ext cx="3598936" cy="3598936"/>
        </a:xfrm>
        <a:custGeom>
          <a:avLst/>
          <a:gdLst/>
          <a:ahLst/>
          <a:cxnLst/>
          <a:rect l="0" t="0" r="0" b="0"/>
          <a:pathLst>
            <a:path>
              <a:moveTo>
                <a:pt x="3116216" y="572985"/>
              </a:moveTo>
              <a:arcTo wR="1799468" hR="1799468" stAng="19021963" swAng="2301125"/>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02DF78C4-2F89-4AAD-980B-B52C0FD63E0C}">
      <dsp:nvSpPr>
        <dsp:cNvPr id="0" name=""/>
        <dsp:cNvSpPr/>
      </dsp:nvSpPr>
      <dsp:spPr>
        <a:xfrm>
          <a:off x="5058850" y="2700679"/>
          <a:ext cx="2076566" cy="134976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相手に　伝わる</a:t>
          </a:r>
        </a:p>
      </dsp:txBody>
      <dsp:txXfrm>
        <a:off x="5124740" y="2766569"/>
        <a:ext cx="1944786" cy="1217988"/>
      </dsp:txXfrm>
    </dsp:sp>
    <dsp:sp modelId="{29719BAF-C9AA-43DE-8852-A00A819B726C}">
      <dsp:nvSpPr>
        <dsp:cNvPr id="0" name=""/>
        <dsp:cNvSpPr/>
      </dsp:nvSpPr>
      <dsp:spPr>
        <a:xfrm>
          <a:off x="2739280" y="676361"/>
          <a:ext cx="3598936" cy="3598936"/>
        </a:xfrm>
        <a:custGeom>
          <a:avLst/>
          <a:gdLst/>
          <a:ahLst/>
          <a:cxnLst/>
          <a:rect l="0" t="0" r="0" b="0"/>
          <a:pathLst>
            <a:path>
              <a:moveTo>
                <a:pt x="2351236" y="3512254"/>
              </a:moveTo>
              <a:arcTo wR="1799468" hR="1799468" stAng="4328630" swAng="2142741"/>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EA30CF12-9DD6-4A17-B4A1-AB109DA8DC43}">
      <dsp:nvSpPr>
        <dsp:cNvPr id="0" name=""/>
        <dsp:cNvSpPr/>
      </dsp:nvSpPr>
      <dsp:spPr>
        <a:xfrm>
          <a:off x="1942080" y="2700679"/>
          <a:ext cx="2076566" cy="1349768"/>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kumimoji="1" lang="ja-JP" altLang="en-US" sz="3200" b="0" kern="1200" dirty="0"/>
            <a:t>支援　　　しにくい</a:t>
          </a:r>
        </a:p>
      </dsp:txBody>
      <dsp:txXfrm>
        <a:off x="2007970" y="2766569"/>
        <a:ext cx="1944786" cy="1217988"/>
      </dsp:txXfrm>
    </dsp:sp>
    <dsp:sp modelId="{8A1F1DE2-8A75-401C-B684-4C576653879D}">
      <dsp:nvSpPr>
        <dsp:cNvPr id="0" name=""/>
        <dsp:cNvSpPr/>
      </dsp:nvSpPr>
      <dsp:spPr>
        <a:xfrm>
          <a:off x="2739280" y="676361"/>
          <a:ext cx="3598936" cy="3598936"/>
        </a:xfrm>
        <a:custGeom>
          <a:avLst/>
          <a:gdLst/>
          <a:ahLst/>
          <a:cxnLst/>
          <a:rect l="0" t="0" r="0" b="0"/>
          <a:pathLst>
            <a:path>
              <a:moveTo>
                <a:pt x="5834" y="1654676"/>
              </a:moveTo>
              <a:arcTo wR="1799468" hR="1799468" stAng="11076913" swAng="2301125"/>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01E1F-D8C9-4A65-B616-665A3D5C08E4}">
      <dsp:nvSpPr>
        <dsp:cNvPr id="0" name=""/>
        <dsp:cNvSpPr/>
      </dsp:nvSpPr>
      <dsp:spPr>
        <a:xfrm>
          <a:off x="3584499" y="-36877"/>
          <a:ext cx="1809817"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kumimoji="1" lang="ja-JP" altLang="en-US" sz="2400" b="0" kern="1200" dirty="0"/>
            <a:t>イライラ</a:t>
          </a:r>
          <a:endParaRPr kumimoji="1" lang="en-US" altLang="ja-JP" sz="2400" b="0" kern="1200" dirty="0"/>
        </a:p>
        <a:p>
          <a:pPr marL="0" lvl="0" indent="0" algn="ctr" defTabSz="1066800">
            <a:lnSpc>
              <a:spcPct val="100000"/>
            </a:lnSpc>
            <a:spcBef>
              <a:spcPct val="0"/>
            </a:spcBef>
            <a:spcAft>
              <a:spcPts val="0"/>
            </a:spcAft>
            <a:buNone/>
          </a:pPr>
          <a:r>
            <a:rPr kumimoji="1" lang="ja-JP" altLang="en-US" sz="2400" b="0" kern="1200" dirty="0"/>
            <a:t>される</a:t>
          </a:r>
        </a:p>
      </dsp:txBody>
      <dsp:txXfrm>
        <a:off x="3637965" y="16589"/>
        <a:ext cx="1702885" cy="988322"/>
      </dsp:txXfrm>
    </dsp:sp>
    <dsp:sp modelId="{5CC4BC88-CDA5-4467-9788-8CD8D468B0BF}">
      <dsp:nvSpPr>
        <dsp:cNvPr id="0" name=""/>
        <dsp:cNvSpPr/>
      </dsp:nvSpPr>
      <dsp:spPr>
        <a:xfrm>
          <a:off x="3246126" y="958905"/>
          <a:ext cx="3815772" cy="3815772"/>
        </a:xfrm>
        <a:custGeom>
          <a:avLst/>
          <a:gdLst/>
          <a:ahLst/>
          <a:cxnLst/>
          <a:rect l="0" t="0" r="0" b="0"/>
          <a:pathLst>
            <a:path>
              <a:moveTo>
                <a:pt x="2302332" y="41220"/>
              </a:moveTo>
              <a:arcTo wR="1907886" hR="1907886" stAng="16915900" swAng="855301"/>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C9DC6D9B-8AB6-437D-A140-24BA5B82E976}">
      <dsp:nvSpPr>
        <dsp:cNvPr id="0" name=""/>
        <dsp:cNvSpPr/>
      </dsp:nvSpPr>
      <dsp:spPr>
        <a:xfrm>
          <a:off x="5168836" y="1229402"/>
          <a:ext cx="2391913"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b="0" kern="1200" dirty="0"/>
            <a:t>意味が</a:t>
          </a:r>
          <a:endParaRPr kumimoji="1" lang="en-US" altLang="ja-JP" sz="2400" b="0" kern="1200" dirty="0"/>
        </a:p>
        <a:p>
          <a:pPr marL="0" lvl="0" indent="0" algn="ctr" defTabSz="1066800">
            <a:lnSpc>
              <a:spcPct val="90000"/>
            </a:lnSpc>
            <a:spcBef>
              <a:spcPct val="0"/>
            </a:spcBef>
            <a:spcAft>
              <a:spcPts val="0"/>
            </a:spcAft>
            <a:buNone/>
          </a:pPr>
          <a:r>
            <a:rPr kumimoji="1" lang="ja-JP" altLang="en-US" sz="2400" b="0" kern="1200" dirty="0"/>
            <a:t>わからない</a:t>
          </a:r>
          <a:endParaRPr kumimoji="1" lang="en-US" altLang="ja-JP" sz="2400" b="0" kern="1200" dirty="0"/>
        </a:p>
      </dsp:txBody>
      <dsp:txXfrm>
        <a:off x="5222302" y="1282868"/>
        <a:ext cx="2284981" cy="988322"/>
      </dsp:txXfrm>
    </dsp:sp>
    <dsp:sp modelId="{35D43A34-3EF8-45F3-9AD0-C022E7ADE992}">
      <dsp:nvSpPr>
        <dsp:cNvPr id="0" name=""/>
        <dsp:cNvSpPr/>
      </dsp:nvSpPr>
      <dsp:spPr>
        <a:xfrm>
          <a:off x="2665918" y="755172"/>
          <a:ext cx="3815772" cy="3815772"/>
        </a:xfrm>
        <a:custGeom>
          <a:avLst/>
          <a:gdLst/>
          <a:ahLst/>
          <a:cxnLst/>
          <a:rect l="0" t="0" r="0" b="0"/>
          <a:pathLst>
            <a:path>
              <a:moveTo>
                <a:pt x="3806645" y="1721494"/>
              </a:moveTo>
              <a:arcTo wR="1907886" hR="1907886" stAng="21263611" swAng="839326"/>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67449C34-B7ED-4613-B2BC-B78E29700ECF}">
      <dsp:nvSpPr>
        <dsp:cNvPr id="0" name=""/>
        <dsp:cNvSpPr/>
      </dsp:nvSpPr>
      <dsp:spPr>
        <a:xfrm>
          <a:off x="5175486" y="3091994"/>
          <a:ext cx="2050178"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kumimoji="1" lang="ja-JP" altLang="en-US" sz="2400" b="0" kern="1200" dirty="0"/>
            <a:t>とりあえず</a:t>
          </a:r>
          <a:endParaRPr kumimoji="1" lang="en-US" altLang="ja-JP" sz="2400" b="0" kern="1200" dirty="0"/>
        </a:p>
        <a:p>
          <a:pPr marL="0" lvl="0" indent="0" algn="ctr" defTabSz="1066800">
            <a:lnSpc>
              <a:spcPct val="90000"/>
            </a:lnSpc>
            <a:spcBef>
              <a:spcPct val="0"/>
            </a:spcBef>
            <a:spcAft>
              <a:spcPts val="0"/>
            </a:spcAft>
            <a:buNone/>
          </a:pPr>
          <a:r>
            <a:rPr kumimoji="1" lang="ja-JP" altLang="en-US" sz="2400" b="0" kern="1200" dirty="0"/>
            <a:t>行動</a:t>
          </a:r>
        </a:p>
      </dsp:txBody>
      <dsp:txXfrm>
        <a:off x="5228952" y="3145460"/>
        <a:ext cx="1943246" cy="988322"/>
      </dsp:txXfrm>
    </dsp:sp>
    <dsp:sp modelId="{EA54557E-D1D2-4303-8238-3717095EF5AC}">
      <dsp:nvSpPr>
        <dsp:cNvPr id="0" name=""/>
        <dsp:cNvSpPr/>
      </dsp:nvSpPr>
      <dsp:spPr>
        <a:xfrm>
          <a:off x="2670783" y="789253"/>
          <a:ext cx="3815772" cy="3815772"/>
        </a:xfrm>
        <a:custGeom>
          <a:avLst/>
          <a:gdLst/>
          <a:ahLst/>
          <a:cxnLst/>
          <a:rect l="0" t="0" r="0" b="0"/>
          <a:pathLst>
            <a:path>
              <a:moveTo>
                <a:pt x="2694006" y="3646288"/>
              </a:moveTo>
              <a:arcTo wR="1907886" hR="1907886" stAng="3940026" swAng="2919958"/>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C17B2C47-B9F1-4A2D-A067-257ADFFF9944}">
      <dsp:nvSpPr>
        <dsp:cNvPr id="0" name=""/>
        <dsp:cNvSpPr/>
      </dsp:nvSpPr>
      <dsp:spPr>
        <a:xfrm>
          <a:off x="1721914" y="3091990"/>
          <a:ext cx="1809817"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0" kern="1200" dirty="0"/>
            <a:t>見当違い</a:t>
          </a:r>
        </a:p>
      </dsp:txBody>
      <dsp:txXfrm>
        <a:off x="1775380" y="3145456"/>
        <a:ext cx="1702885" cy="988322"/>
      </dsp:txXfrm>
    </dsp:sp>
    <dsp:sp modelId="{58F8925C-ADF4-40F6-A7E1-64C84D20B3EE}">
      <dsp:nvSpPr>
        <dsp:cNvPr id="0" name=""/>
        <dsp:cNvSpPr/>
      </dsp:nvSpPr>
      <dsp:spPr>
        <a:xfrm>
          <a:off x="2176013" y="491745"/>
          <a:ext cx="3815772" cy="3815772"/>
        </a:xfrm>
        <a:custGeom>
          <a:avLst/>
          <a:gdLst/>
          <a:ahLst/>
          <a:cxnLst/>
          <a:rect l="0" t="0" r="0" b="0"/>
          <a:pathLst>
            <a:path>
              <a:moveTo>
                <a:pt x="82506" y="2462878"/>
              </a:moveTo>
              <a:arcTo wR="1907886" hR="1907886" stAng="9785311" swAng="794030"/>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 modelId="{AF1C607A-7DB0-4CAF-A214-0E07C82C63CF}">
      <dsp:nvSpPr>
        <dsp:cNvPr id="0" name=""/>
        <dsp:cNvSpPr/>
      </dsp:nvSpPr>
      <dsp:spPr>
        <a:xfrm>
          <a:off x="1364159" y="1281439"/>
          <a:ext cx="1809817" cy="1095254"/>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kumimoji="1" lang="ja-JP" altLang="en-US" sz="2900" b="0" kern="1200" dirty="0"/>
            <a:t>怒られる</a:t>
          </a:r>
        </a:p>
      </dsp:txBody>
      <dsp:txXfrm>
        <a:off x="1417625" y="1334905"/>
        <a:ext cx="1702885" cy="988322"/>
      </dsp:txXfrm>
    </dsp:sp>
    <dsp:sp modelId="{8D8580E7-5934-4F3A-838D-783FDA1636F0}">
      <dsp:nvSpPr>
        <dsp:cNvPr id="0" name=""/>
        <dsp:cNvSpPr/>
      </dsp:nvSpPr>
      <dsp:spPr>
        <a:xfrm>
          <a:off x="2215288" y="455367"/>
          <a:ext cx="3815772" cy="3815772"/>
        </a:xfrm>
        <a:custGeom>
          <a:avLst/>
          <a:gdLst/>
          <a:ahLst/>
          <a:cxnLst/>
          <a:rect l="0" t="0" r="0" b="0"/>
          <a:pathLst>
            <a:path>
              <a:moveTo>
                <a:pt x="494603" y="626222"/>
              </a:moveTo>
              <a:arcTo wR="1907886" hR="1907886" stAng="13332235" swAng="1424102"/>
            </a:path>
          </a:pathLst>
        </a:custGeom>
        <a:noFill/>
        <a:ln w="76200" cap="flat" cmpd="sng" algn="ctr">
          <a:solidFill>
            <a:scrgbClr r="0" g="0" b="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0533E-239D-4F66-B834-A200912AB76F}">
      <dsp:nvSpPr>
        <dsp:cNvPr id="0" name=""/>
        <dsp:cNvSpPr/>
      </dsp:nvSpPr>
      <dsp:spPr>
        <a:xfrm>
          <a:off x="5453" y="594737"/>
          <a:ext cx="2054456" cy="3030976"/>
        </a:xfrm>
        <a:prstGeom prst="roundRect">
          <a:avLst>
            <a:gd name="adj" fmla="val 10000"/>
          </a:avLst>
        </a:prstGeom>
        <a:solidFill>
          <a:schemeClr val="lt1">
            <a:hueOff val="0"/>
            <a:satOff val="0"/>
            <a:lumOff val="0"/>
            <a:alphaOff val="0"/>
          </a:schemeClr>
        </a:solidFill>
        <a:ln w="5715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b="0" kern="1200" dirty="0">
              <a:effectLst/>
              <a:latin typeface="メイリオ" panose="020B0604030504040204" pitchFamily="50" charset="-128"/>
              <a:ea typeface="メイリオ" panose="020B0604030504040204" pitchFamily="50" charset="-128"/>
            </a:rPr>
            <a:t>認知症の人の</a:t>
          </a:r>
          <a:r>
            <a:rPr lang="ja-JP" altLang="en-US" sz="24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ペースに合わせる</a:t>
          </a:r>
          <a:endParaRPr kumimoji="1" lang="ja-JP" altLang="en-US" sz="2400" b="1" u="sng" kern="1200" dirty="0">
            <a:solidFill>
              <a:srgbClr val="FF9933"/>
            </a:solidFill>
            <a:effectLst>
              <a:outerShdw blurRad="38100" dist="38100" dir="2700000" algn="tl">
                <a:srgbClr val="000000">
                  <a:alpha val="43137"/>
                </a:srgbClr>
              </a:outerShdw>
            </a:effectLst>
          </a:endParaRPr>
        </a:p>
      </dsp:txBody>
      <dsp:txXfrm>
        <a:off x="65626" y="654910"/>
        <a:ext cx="1934110" cy="2910630"/>
      </dsp:txXfrm>
    </dsp:sp>
    <dsp:sp modelId="{E67061C1-A857-4ED0-B97E-CFF993CB0E02}">
      <dsp:nvSpPr>
        <dsp:cNvPr id="0" name=""/>
        <dsp:cNvSpPr/>
      </dsp:nvSpPr>
      <dsp:spPr>
        <a:xfrm>
          <a:off x="2265356" y="1855472"/>
          <a:ext cx="435544" cy="50950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2265356" y="1957373"/>
        <a:ext cx="304881" cy="305703"/>
      </dsp:txXfrm>
    </dsp:sp>
    <dsp:sp modelId="{C1E40578-25ED-462C-B180-209B51B5E836}">
      <dsp:nvSpPr>
        <dsp:cNvPr id="0" name=""/>
        <dsp:cNvSpPr/>
      </dsp:nvSpPr>
      <dsp:spPr>
        <a:xfrm>
          <a:off x="2881693" y="594737"/>
          <a:ext cx="2805565" cy="3030976"/>
        </a:xfrm>
        <a:prstGeom prst="roundRect">
          <a:avLst>
            <a:gd name="adj" fmla="val 10000"/>
          </a:avLst>
        </a:prstGeom>
        <a:solidFill>
          <a:schemeClr val="lt1">
            <a:hueOff val="0"/>
            <a:satOff val="0"/>
            <a:lumOff val="0"/>
            <a:alphaOff val="0"/>
          </a:schemeClr>
        </a:solidFill>
        <a:ln w="5715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ja-JP" altLang="en-US" sz="2000" kern="1200" dirty="0">
              <a:latin typeface="メイリオ" panose="020B0604030504040204" pitchFamily="50" charset="-128"/>
              <a:ea typeface="メイリオ" panose="020B0604030504040204" pitchFamily="50" charset="-128"/>
            </a:rPr>
            <a:t>急かす、怒る等は百害あって一利無し。認知症の人と関わる際は「</a:t>
          </a:r>
          <a:r>
            <a:rPr lang="ja-JP" altLang="en-US" sz="20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ゆっくり時間をかけること</a:t>
          </a:r>
          <a:r>
            <a:rPr lang="ja-JP" altLang="en-US" sz="2000" kern="1200" dirty="0">
              <a:latin typeface="メイリオ" panose="020B0604030504040204" pitchFamily="50" charset="-128"/>
              <a:ea typeface="メイリオ" panose="020B0604030504040204" pitchFamily="50" charset="-128"/>
            </a:rPr>
            <a:t>」を意識する</a:t>
          </a:r>
          <a:endParaRPr kumimoji="1" lang="ja-JP" altLang="en-US" sz="2000" kern="1200" dirty="0"/>
        </a:p>
      </dsp:txBody>
      <dsp:txXfrm>
        <a:off x="2963865" y="676909"/>
        <a:ext cx="2641221" cy="2866632"/>
      </dsp:txXfrm>
    </dsp:sp>
    <dsp:sp modelId="{B7013575-737A-4864-ADFF-C9C113197DDA}">
      <dsp:nvSpPr>
        <dsp:cNvPr id="0" name=""/>
        <dsp:cNvSpPr/>
      </dsp:nvSpPr>
      <dsp:spPr>
        <a:xfrm>
          <a:off x="5892704" y="1855472"/>
          <a:ext cx="435544" cy="50950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5892704" y="1957373"/>
        <a:ext cx="304881" cy="305703"/>
      </dsp:txXfrm>
    </dsp:sp>
    <dsp:sp modelId="{590EBFE2-AA09-488B-AB35-6B0C3EEE7989}">
      <dsp:nvSpPr>
        <dsp:cNvPr id="0" name=""/>
        <dsp:cNvSpPr/>
      </dsp:nvSpPr>
      <dsp:spPr>
        <a:xfrm>
          <a:off x="6509041" y="594737"/>
          <a:ext cx="2054456" cy="3030976"/>
        </a:xfrm>
        <a:prstGeom prst="roundRect">
          <a:avLst>
            <a:gd name="adj" fmla="val 10000"/>
          </a:avLst>
        </a:prstGeom>
        <a:solidFill>
          <a:schemeClr val="lt1">
            <a:hueOff val="0"/>
            <a:satOff val="0"/>
            <a:lumOff val="0"/>
            <a:alphaOff val="0"/>
          </a:schemeClr>
        </a:solidFill>
        <a:ln w="57150" cap="flat" cmpd="sng" algn="ctr">
          <a:solidFill>
            <a:srgbClr val="FF99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ja-JP" altLang="en-US" sz="2000" b="1" u="sng" kern="120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精神的・身体的・物理的</a:t>
          </a:r>
          <a:r>
            <a:rPr lang="ja-JP" altLang="en-US" sz="2000" kern="1200" dirty="0">
              <a:latin typeface="メイリオ" panose="020B0604030504040204" pitchFamily="50" charset="-128"/>
              <a:ea typeface="メイリオ" panose="020B0604030504040204" pitchFamily="50" charset="-128"/>
            </a:rPr>
            <a:t>な負担を軽くすることが可能です</a:t>
          </a:r>
          <a:endParaRPr kumimoji="1" lang="ja-JP" altLang="en-US" sz="1800" kern="1200" dirty="0"/>
        </a:p>
      </dsp:txBody>
      <dsp:txXfrm>
        <a:off x="6569214" y="654910"/>
        <a:ext cx="1934110" cy="29106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3" y="2"/>
            <a:ext cx="2985466"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3" y="9515764"/>
            <a:ext cx="2985466"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901074" y="9515764"/>
            <a:ext cx="2985465"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b" anchorCtr="0" compatLnSpc="1">
            <a:prstTxWarp prst="textNoShape">
              <a:avLst/>
            </a:prstTxWarp>
          </a:bodyPr>
          <a:lstStyle>
            <a:lvl1pPr algn="r">
              <a:defRPr sz="1200">
                <a:ea typeface="ＭＳ Ｐゴシック" pitchFamily="50" charset="-128"/>
              </a:defRPr>
            </a:lvl1pPr>
          </a:lstStyle>
          <a:p>
            <a:pPr>
              <a:defRPr/>
            </a:pPr>
            <a:fld id="{3E0A0F2A-71A5-439E-8D88-436E926D4348}" type="slidenum">
              <a:rPr lang="en-US" altLang="ja-JP"/>
              <a:pPr>
                <a:defRPr/>
              </a:pPr>
              <a:t>‹#›</a:t>
            </a:fld>
            <a:endParaRPr lang="en-US" altLang="ja-JP" dirty="0"/>
          </a:p>
        </p:txBody>
      </p:sp>
    </p:spTree>
    <p:extLst>
      <p:ext uri="{BB962C8B-B14F-4D97-AF65-F5344CB8AC3E}">
        <p14:creationId xmlns:p14="http://schemas.microsoft.com/office/powerpoint/2010/main" val="2638771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2"/>
            <a:ext cx="2985466"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901074" y="2"/>
            <a:ext cx="2985465"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t" anchorCtr="0" compatLnSpc="1">
            <a:prstTxWarp prst="textNoShape">
              <a:avLst/>
            </a:prstTxWarp>
          </a:bodyPr>
          <a:lstStyle>
            <a:lvl1pPr algn="r">
              <a:defRPr sz="1200">
                <a:ea typeface="ＭＳ Ｐゴシック" pitchFamily="50" charset="-128"/>
              </a:defRPr>
            </a:lvl1pPr>
          </a:lstStyle>
          <a:p>
            <a:pPr>
              <a:defRPr/>
            </a:pPr>
            <a:fld id="{014B4E12-B406-434D-860A-27637CF3CD48}" type="datetime1">
              <a:rPr lang="ja-JP" altLang="en-US" smtClean="0"/>
              <a:t>2024/11/19</a:t>
            </a:fld>
            <a:endParaRPr lang="en-US" altLang="ja-JP"/>
          </a:p>
        </p:txBody>
      </p:sp>
      <p:sp>
        <p:nvSpPr>
          <p:cNvPr id="39940" name="Rectangle 4"/>
          <p:cNvSpPr>
            <a:spLocks noGrp="1" noRot="1" noChangeAspect="1" noChangeArrowheads="1" noTextEdit="1"/>
          </p:cNvSpPr>
          <p:nvPr>
            <p:ph type="sldImg" idx="2"/>
          </p:nvPr>
        </p:nvSpPr>
        <p:spPr bwMode="auto">
          <a:xfrm>
            <a:off x="938213" y="750888"/>
            <a:ext cx="5011737" cy="37607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8332" y="4758689"/>
            <a:ext cx="5511504" cy="450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3" y="9515764"/>
            <a:ext cx="2985466"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901074" y="9515764"/>
            <a:ext cx="2985465" cy="50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0" tIns="46550" rIns="93100" bIns="46550" numCol="1" anchor="b" anchorCtr="0" compatLnSpc="1">
            <a:prstTxWarp prst="textNoShape">
              <a:avLst/>
            </a:prstTxWarp>
          </a:bodyPr>
          <a:lstStyle>
            <a:lvl1pPr algn="r">
              <a:defRPr sz="1200">
                <a:ea typeface="ＭＳ Ｐゴシック" pitchFamily="50" charset="-128"/>
              </a:defRPr>
            </a:lvl1pPr>
          </a:lstStyle>
          <a:p>
            <a:pPr>
              <a:defRPr/>
            </a:pPr>
            <a:fld id="{6C09AE03-7F88-40B3-AFAF-B6BD84B1AAA6}" type="slidenum">
              <a:rPr lang="en-US" altLang="ja-JP"/>
              <a:pPr>
                <a:defRPr/>
              </a:pPr>
              <a:t>‹#›</a:t>
            </a:fld>
            <a:endParaRPr lang="en-US" altLang="ja-JP" dirty="0"/>
          </a:p>
        </p:txBody>
      </p:sp>
    </p:spTree>
    <p:extLst>
      <p:ext uri="{BB962C8B-B14F-4D97-AF65-F5344CB8AC3E}">
        <p14:creationId xmlns:p14="http://schemas.microsoft.com/office/powerpoint/2010/main" val="30619393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1</a:t>
            </a:fld>
            <a:endParaRPr lang="en-US" altLang="ja-JP"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皆さん本日は、あかしオレンジサポーター養成講座に受講いただきありがとうございます。</a:t>
            </a:r>
          </a:p>
          <a:p>
            <a:pPr eaLnBrk="1" hangingPunct="1"/>
            <a:r>
              <a:rPr lang="ja-JP" altLang="en-US" sz="1100" dirty="0"/>
              <a:t>これから、認知症に関するお話を、映像やグラフ等を交えながら進めていきたいと思います。</a:t>
            </a:r>
          </a:p>
          <a:p>
            <a:pPr eaLnBrk="1" hangingPunct="1"/>
            <a:r>
              <a:rPr lang="ja-JP" altLang="en-US" sz="1100" dirty="0"/>
              <a:t>また、受講後には皆さんにサポーターの証である「オレンジリング」「オレンジバッジ」を配布いたしますので、普段の生活の中でも身につけていただけたらと思います。</a:t>
            </a:r>
          </a:p>
          <a:p>
            <a:pPr eaLnBrk="1" hangingPunct="1"/>
            <a:endParaRPr lang="en-US" altLang="ja-JP" sz="1100" dirty="0"/>
          </a:p>
          <a:p>
            <a:pPr eaLnBrk="1" hangingPunct="1"/>
            <a:endParaRPr lang="ja-JP" altLang="en-US" sz="1100" dirty="0"/>
          </a:p>
          <a:p>
            <a:pPr eaLnBrk="1" hangingPunct="1"/>
            <a:endParaRPr lang="en-US" altLang="ja-JP" dirty="0"/>
          </a:p>
        </p:txBody>
      </p:sp>
    </p:spTree>
    <p:extLst>
      <p:ext uri="{BB962C8B-B14F-4D97-AF65-F5344CB8AC3E}">
        <p14:creationId xmlns:p14="http://schemas.microsoft.com/office/powerpoint/2010/main" val="191169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10</a:t>
            </a:fld>
            <a:endParaRPr lang="en-US" altLang="ja-JP"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次に、認知症とはどのような病気か、どのような症状があるかについて、勉強します。</a:t>
            </a:r>
          </a:p>
          <a:p>
            <a:pPr eaLnBrk="1" hangingPunct="1"/>
            <a:endParaRPr lang="en-US" altLang="ja-JP" dirty="0"/>
          </a:p>
        </p:txBody>
      </p:sp>
    </p:spTree>
    <p:extLst>
      <p:ext uri="{BB962C8B-B14F-4D97-AF65-F5344CB8AC3E}">
        <p14:creationId xmlns:p14="http://schemas.microsoft.com/office/powerpoint/2010/main" val="400445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0EB5D46-FACA-48B1-9ACE-26F8365B20F9}" type="slidenum">
              <a:rPr lang="en-US" altLang="ja-JP" smtClean="0"/>
              <a:pPr eaLnBrk="1" hangingPunct="1"/>
              <a:t>11</a:t>
            </a:fld>
            <a:endParaRPr lang="en-US" altLang="ja-JP"/>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ja-JP" altLang="en-US" sz="1100" dirty="0"/>
              <a:t>皆さん、突然ですが、認知症はどのようなイメージがあるでしょうか？</a:t>
            </a:r>
            <a:endParaRPr lang="en-US" altLang="ja-JP" sz="1100" dirty="0"/>
          </a:p>
          <a:p>
            <a:pPr eaLnBrk="1" hangingPunct="1"/>
            <a:r>
              <a:rPr lang="ja-JP" altLang="en-US" sz="1100" dirty="0"/>
              <a:t>（反応を見てみる。聞いてみてもよい）</a:t>
            </a:r>
            <a:endParaRPr lang="en-US" altLang="ja-JP" sz="1100" dirty="0"/>
          </a:p>
          <a:p>
            <a:pPr eaLnBrk="1" hangingPunct="1"/>
            <a:endParaRPr lang="en-US" altLang="ja-JP" sz="1100" dirty="0"/>
          </a:p>
          <a:p>
            <a:pPr eaLnBrk="1" hangingPunct="1"/>
            <a:r>
              <a:rPr lang="ja-JP" altLang="en-US" sz="1100" dirty="0"/>
              <a:t>一般的に認知症は「今日の日付がわからなくなったり、同じ会話を繰り返したりなど」の症状があります。</a:t>
            </a:r>
            <a:endParaRPr lang="en-US" altLang="ja-JP" sz="1100" dirty="0"/>
          </a:p>
          <a:p>
            <a:pPr eaLnBrk="1" hangingPunct="1"/>
            <a:r>
              <a:rPr lang="ja-JP" altLang="en-US" sz="1100" dirty="0"/>
              <a:t>しかしこれは物忘れとどこが違うんでしょうか？皆さんも今日朝ごはん何を食べたか覚えていますか？</a:t>
            </a:r>
            <a:endParaRPr lang="en-US" altLang="ja-JP" sz="1100" dirty="0"/>
          </a:p>
          <a:p>
            <a:pPr eaLnBrk="1" hangingPunct="1"/>
            <a:r>
              <a:rPr lang="ja-JP" altLang="en-US" sz="1100" dirty="0"/>
              <a:t>認知症とモノ忘れの違いについても今日は皆さんに勉強してもらいます。</a:t>
            </a:r>
            <a:endParaRPr lang="en-US" altLang="ja-JP" sz="1100" dirty="0"/>
          </a:p>
          <a:p>
            <a:pPr eaLnBrk="1" hangingPunct="1"/>
            <a:endParaRPr lang="en-US" altLang="ja-JP" sz="1100" dirty="0"/>
          </a:p>
          <a:p>
            <a:pPr eaLnBrk="1" hangingPunct="1"/>
            <a:endParaRPr lang="en-US" altLang="ja-JP" sz="1100" dirty="0"/>
          </a:p>
        </p:txBody>
      </p:sp>
    </p:spTree>
    <p:extLst>
      <p:ext uri="{BB962C8B-B14F-4D97-AF65-F5344CB8AC3E}">
        <p14:creationId xmlns:p14="http://schemas.microsoft.com/office/powerpoint/2010/main" val="145606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804A300-FE3E-4F73-BCF5-0F2CCF768ECD}" type="slidenum">
              <a:rPr lang="en-US" altLang="ja-JP" smtClean="0"/>
              <a:pPr eaLnBrk="1" hangingPunct="1"/>
              <a:t>12</a:t>
            </a:fld>
            <a:endParaRPr lang="en-US" altLang="ja-JP"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ja-JP" altLang="en-US" sz="1100" dirty="0"/>
              <a:t>では次に、「認知症によるもの忘れ」と「加齢によるもの忘れ」の違いについて説明します。</a:t>
            </a:r>
            <a:endParaRPr lang="en-US" altLang="ja-JP" sz="1100" dirty="0"/>
          </a:p>
          <a:p>
            <a:pPr eaLnBrk="1" hangingPunct="1"/>
            <a:endParaRPr lang="en-US" altLang="ja-JP" sz="1100" dirty="0"/>
          </a:p>
          <a:p>
            <a:pPr defTabSz="931124" eaLnBrk="1" hangingPunct="1">
              <a:defRPr/>
            </a:pPr>
            <a:r>
              <a:rPr lang="ja-JP" altLang="en-US" sz="1100" dirty="0"/>
              <a:t>まず、「加齢によるもの忘れ」は、・・・（ひとつずつ読み上げる）</a:t>
            </a:r>
            <a:endParaRPr lang="en-US" altLang="ja-JP" sz="1100" dirty="0"/>
          </a:p>
          <a:p>
            <a:pPr defTabSz="931124" eaLnBrk="1" hangingPunct="1">
              <a:defRPr/>
            </a:pPr>
            <a:r>
              <a:rPr lang="ja-JP" altLang="en-US" sz="1100" dirty="0"/>
              <a:t>では、「認知症によるもの忘れ」とはどのようなものかと言うと、・・・（ひとつずつ読み上げる）</a:t>
            </a:r>
            <a:endParaRPr lang="en-US" altLang="ja-JP" sz="1100" dirty="0"/>
          </a:p>
          <a:p>
            <a:pPr eaLnBrk="1" hangingPunct="1"/>
            <a:endParaRPr lang="en-US" altLang="ja-JP" sz="1100" dirty="0"/>
          </a:p>
          <a:p>
            <a:pPr eaLnBrk="1" hangingPunct="1"/>
            <a:r>
              <a:rPr lang="ja-JP" altLang="en-US" sz="1100" dirty="0"/>
              <a:t>この２つの違いを図にしたものがあるので、こちらをご覧ください。</a:t>
            </a:r>
            <a:endParaRPr lang="en-US" altLang="ja-JP" sz="1100" dirty="0"/>
          </a:p>
          <a:p>
            <a:pPr eaLnBrk="1" hangingPunct="1"/>
            <a:endParaRPr lang="en-US" altLang="ja-JP" sz="1100" dirty="0"/>
          </a:p>
        </p:txBody>
      </p:sp>
    </p:spTree>
    <p:extLst>
      <p:ext uri="{BB962C8B-B14F-4D97-AF65-F5344CB8AC3E}">
        <p14:creationId xmlns:p14="http://schemas.microsoft.com/office/powerpoint/2010/main" val="24086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04E74FF-CD34-4684-AF0C-A881D117A5A0}" type="slidenum">
              <a:rPr lang="en-US" altLang="ja-JP" smtClean="0"/>
              <a:pPr eaLnBrk="1" hangingPunct="1"/>
              <a:t>13</a:t>
            </a:fld>
            <a:endParaRPr lang="en-US" altLang="ja-JP"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ja-JP" altLang="en-US" sz="1100" dirty="0"/>
              <a:t>加齢による物忘れは、例えば記憶の一部分を忘れたとしても、先程も説明した通りヒントを与えられることで思い出すことができます。</a:t>
            </a:r>
            <a:endParaRPr lang="en-US" altLang="ja-JP" sz="1100" dirty="0"/>
          </a:p>
          <a:p>
            <a:pPr eaLnBrk="1" hangingPunct="1"/>
            <a:r>
              <a:rPr lang="ja-JP" altLang="en-US" sz="1100" dirty="0"/>
              <a:t>これが、「健康な物忘れ」と言われるものです。</a:t>
            </a:r>
            <a:endParaRPr lang="en-US" altLang="ja-JP" sz="1100" dirty="0"/>
          </a:p>
          <a:p>
            <a:pPr eaLnBrk="1" hangingPunct="1"/>
            <a:endParaRPr lang="en-US" altLang="ja-JP" sz="1100" dirty="0"/>
          </a:p>
          <a:p>
            <a:pPr eaLnBrk="1" hangingPunct="1"/>
            <a:r>
              <a:rPr lang="ja-JP" altLang="en-US" sz="1100" dirty="0"/>
              <a:t>ですが、認知症になると、図のように記憶の中の部分がごっそり抜け落ちてしまいます。</a:t>
            </a:r>
            <a:endParaRPr lang="en-US" altLang="ja-JP" sz="1100" dirty="0"/>
          </a:p>
          <a:p>
            <a:pPr eaLnBrk="1" hangingPunct="1"/>
            <a:r>
              <a:rPr lang="ja-JP" altLang="en-US" sz="1100" dirty="0"/>
              <a:t>この為、ヒントを与えられても、全く思い出せないという現象が起こってしまうのです。</a:t>
            </a:r>
            <a:endParaRPr lang="en-US" altLang="ja-JP" sz="1100" dirty="0"/>
          </a:p>
          <a:p>
            <a:pPr eaLnBrk="1" hangingPunct="1"/>
            <a:endParaRPr lang="en-US" altLang="ja-JP" sz="1100" dirty="0"/>
          </a:p>
        </p:txBody>
      </p:sp>
    </p:spTree>
    <p:extLst>
      <p:ext uri="{BB962C8B-B14F-4D97-AF65-F5344CB8AC3E}">
        <p14:creationId xmlns:p14="http://schemas.microsoft.com/office/powerpoint/2010/main" val="3421401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264F29F-B3B3-45A6-9E8C-43ACA3782A6E}" type="slidenum">
              <a:rPr lang="en-US" altLang="ja-JP" smtClean="0"/>
              <a:pPr eaLnBrk="1" hangingPunct="1"/>
              <a:t>14</a:t>
            </a:fld>
            <a:endParaRPr lang="en-US" altLang="ja-JP"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ja-JP" altLang="en-US" sz="1100" dirty="0"/>
              <a:t>認知症の診断材料として、基本的には</a:t>
            </a:r>
            <a:endParaRPr lang="en-US" altLang="ja-JP" sz="1100" dirty="0"/>
          </a:p>
          <a:p>
            <a:pPr eaLnBrk="1" hangingPunct="1"/>
            <a:endParaRPr lang="en-US" altLang="ja-JP" sz="1100" dirty="0"/>
          </a:p>
          <a:p>
            <a:pPr eaLnBrk="1" hangingPunct="1"/>
            <a:r>
              <a:rPr lang="ja-JP" altLang="en-US" sz="1100" dirty="0"/>
              <a:t>①脳の萎縮。脳卒中や脳血管の障害</a:t>
            </a:r>
            <a:endParaRPr lang="en-US" altLang="ja-JP" sz="1100" dirty="0"/>
          </a:p>
          <a:p>
            <a:pPr eaLnBrk="1" hangingPunct="1"/>
            <a:r>
              <a:rPr lang="ja-JP" altLang="en-US" sz="1100" dirty="0"/>
              <a:t>②記憶等、知的な働きの低下</a:t>
            </a:r>
            <a:endParaRPr lang="en-US" altLang="ja-JP" sz="1100" dirty="0"/>
          </a:p>
          <a:p>
            <a:pPr eaLnBrk="1" hangingPunct="1"/>
            <a:r>
              <a:rPr lang="ja-JP" altLang="en-US" sz="1100" dirty="0"/>
              <a:t>③日常生活や社会生活をうまく送れない</a:t>
            </a:r>
            <a:endParaRPr lang="en-US" altLang="ja-JP" sz="1100" dirty="0"/>
          </a:p>
          <a:p>
            <a:pPr eaLnBrk="1" hangingPunct="1"/>
            <a:r>
              <a:rPr lang="ja-JP" altLang="en-US" sz="1100" dirty="0"/>
              <a:t>④意識ははっきりしている</a:t>
            </a:r>
            <a:endParaRPr lang="en-US" altLang="ja-JP" sz="1100" dirty="0"/>
          </a:p>
          <a:p>
            <a:pPr eaLnBrk="1" hangingPunct="1"/>
            <a:endParaRPr lang="en-US" altLang="ja-JP" sz="1100" dirty="0"/>
          </a:p>
          <a:p>
            <a:pPr eaLnBrk="1" hangingPunct="1"/>
            <a:r>
              <a:rPr lang="ja-JP" altLang="en-US" sz="1100" dirty="0"/>
              <a:t>があり、この４つの基準に当てはまると「認知症」と診断されます。</a:t>
            </a:r>
            <a:endParaRPr lang="en-US" altLang="ja-JP" sz="1100" dirty="0"/>
          </a:p>
          <a:p>
            <a:pPr eaLnBrk="1" hangingPunct="1"/>
            <a:r>
              <a:rPr lang="ja-JP" altLang="en-US" sz="1100" dirty="0"/>
              <a:t>特に、</a:t>
            </a:r>
            <a:r>
              <a:rPr lang="en-US" altLang="ja-JP" sz="1100" dirty="0"/>
              <a:t>3</a:t>
            </a:r>
            <a:r>
              <a:rPr lang="ja-JP" altLang="en-US" sz="1100" dirty="0"/>
              <a:t>つ目の「日常生活や社会生活がうまく送れなくなること」が、最も大きなポイントです。</a:t>
            </a:r>
            <a:endParaRPr lang="en-US" altLang="ja-JP" sz="1100" dirty="0"/>
          </a:p>
          <a:p>
            <a:pPr eaLnBrk="1" hangingPunct="1"/>
            <a:endParaRPr lang="en-US" altLang="ja-JP" sz="1100" dirty="0"/>
          </a:p>
          <a:p>
            <a:pPr eaLnBrk="1" hangingPunct="1"/>
            <a:endParaRPr lang="en-US" altLang="ja-JP" sz="1100" dirty="0"/>
          </a:p>
        </p:txBody>
      </p:sp>
    </p:spTree>
    <p:extLst>
      <p:ext uri="{BB962C8B-B14F-4D97-AF65-F5344CB8AC3E}">
        <p14:creationId xmlns:p14="http://schemas.microsoft.com/office/powerpoint/2010/main" val="4017912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認知症といっても、様々な種類があります。</a:t>
            </a:r>
            <a:endParaRPr lang="en-US" altLang="ja-JP" sz="1100" dirty="0"/>
          </a:p>
          <a:p>
            <a:r>
              <a:rPr lang="ja-JP" altLang="en-US" sz="1100" dirty="0"/>
              <a:t>代表的な認知症の種類としては</a:t>
            </a:r>
            <a:endParaRPr lang="en-US" altLang="ja-JP" sz="1100" dirty="0"/>
          </a:p>
          <a:p>
            <a:r>
              <a:rPr lang="ja-JP" altLang="en-US" sz="1100" dirty="0"/>
              <a:t>こちらのグラフにある通り、「アルツハイマー型認知症」「脳血管性認知症」「レビー小体型認知症」「前頭側頭型認知症」があり</a:t>
            </a:r>
            <a:endParaRPr lang="en-US" altLang="ja-JP" sz="1100" dirty="0"/>
          </a:p>
          <a:p>
            <a:r>
              <a:rPr lang="ja-JP" altLang="en-US" sz="1100" dirty="0"/>
              <a:t>割合別にみてみると「アルツハイマー型認知症」で一番多く、全体の約</a:t>
            </a:r>
            <a:r>
              <a:rPr lang="en-US" altLang="ja-JP" sz="1100" dirty="0"/>
              <a:t>7</a:t>
            </a:r>
            <a:r>
              <a:rPr lang="ja-JP" altLang="en-US" sz="1100" dirty="0"/>
              <a:t>割、</a:t>
            </a:r>
            <a:endParaRPr lang="en-US" altLang="ja-JP" sz="1100" dirty="0"/>
          </a:p>
          <a:p>
            <a:r>
              <a:rPr lang="en-US" altLang="ja-JP" sz="1100" dirty="0"/>
              <a:t>2</a:t>
            </a:r>
            <a:r>
              <a:rPr lang="ja-JP" altLang="en-US" sz="1100" dirty="0"/>
              <a:t>番目に脳血管性認知症で約</a:t>
            </a:r>
            <a:r>
              <a:rPr lang="en-US" altLang="ja-JP" sz="1100" dirty="0"/>
              <a:t>2</a:t>
            </a:r>
            <a:r>
              <a:rPr lang="ja-JP" altLang="en-US" sz="1100" dirty="0"/>
              <a:t>割で、この二つが全体の</a:t>
            </a:r>
            <a:r>
              <a:rPr lang="en-US" altLang="ja-JP" sz="1100" dirty="0"/>
              <a:t>9</a:t>
            </a:r>
            <a:r>
              <a:rPr lang="ja-JP" altLang="en-US" sz="1100" dirty="0"/>
              <a:t>割を占めていることが分かります。</a:t>
            </a:r>
            <a:endParaRPr lang="en-US" altLang="ja-JP" sz="1100"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15</a:t>
            </a:fld>
            <a:endParaRPr lang="en-US" altLang="ja-JP" dirty="0"/>
          </a:p>
        </p:txBody>
      </p:sp>
    </p:spTree>
    <p:extLst>
      <p:ext uri="{BB962C8B-B14F-4D97-AF65-F5344CB8AC3E}">
        <p14:creationId xmlns:p14="http://schemas.microsoft.com/office/powerpoint/2010/main" val="2911158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こちらはアルツハイマー型認知症の経過を現した図です。</a:t>
            </a:r>
            <a:endParaRPr lang="en-US" altLang="ja-JP" sz="1100" dirty="0"/>
          </a:p>
          <a:p>
            <a:r>
              <a:rPr lang="ja-JP" altLang="en-US" sz="1100" dirty="0"/>
              <a:t>症状が軽度の頃は、忘れものが増えてきたり、日付が分からなくなる等の症状がでてきます。</a:t>
            </a:r>
            <a:endParaRPr lang="en-US" altLang="ja-JP" sz="1100" dirty="0"/>
          </a:p>
          <a:p>
            <a:r>
              <a:rPr lang="ja-JP" altLang="en-US" sz="1100" dirty="0"/>
              <a:t>この時点では日常会話に困ることが少ないので、認知症とは分からないこともあります。</a:t>
            </a:r>
            <a:endParaRPr lang="en-US" altLang="ja-JP" sz="1100" dirty="0"/>
          </a:p>
          <a:p>
            <a:endParaRPr lang="en-US" altLang="ja-JP" sz="1100" dirty="0"/>
          </a:p>
          <a:p>
            <a:r>
              <a:rPr lang="ja-JP" altLang="en-US" sz="1100" dirty="0"/>
              <a:t>中等度になると、服装に季節感がなくなってきたり、料理や買い物など、複数のことを一度に考えることが難しくなります。</a:t>
            </a:r>
            <a:endParaRPr lang="en-US" altLang="ja-JP" sz="1100" dirty="0"/>
          </a:p>
          <a:p>
            <a:endParaRPr lang="en-US" altLang="ja-JP" sz="1100" dirty="0"/>
          </a:p>
          <a:p>
            <a:r>
              <a:rPr lang="ja-JP" altLang="en-US" sz="1100" dirty="0"/>
              <a:t>高度の時期になると、トイレの場所が分からなくなることがあったり、中には身体機能が低下し、寝たきりになる場合もあります。</a:t>
            </a:r>
            <a:endParaRPr lang="en-US" altLang="ja-JP" sz="1100" dirty="0"/>
          </a:p>
          <a:p>
            <a:endParaRPr lang="en-US" altLang="ja-JP" sz="1100" dirty="0"/>
          </a:p>
          <a:p>
            <a:r>
              <a:rPr lang="ja-JP" altLang="en-US" sz="1100" dirty="0"/>
              <a:t>しかし、認知症の経過は個人差が大きく、進行が遅い人や進行が止まってしまう人もいます。</a:t>
            </a:r>
            <a:endParaRPr lang="en-US" altLang="ja-JP" sz="1100" dirty="0"/>
          </a:p>
          <a:p>
            <a:r>
              <a:rPr lang="ja-JP" altLang="en-US" sz="1100" dirty="0"/>
              <a:t>これには様々な要因が考えられますが、周囲の関わり方や生活習慣が大きく作用することもあります。</a:t>
            </a:r>
            <a:endParaRPr lang="en-US" altLang="ja-JP"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16</a:t>
            </a:fld>
            <a:endParaRPr lang="en-US" altLang="ja-JP" dirty="0"/>
          </a:p>
        </p:txBody>
      </p:sp>
    </p:spTree>
    <p:extLst>
      <p:ext uri="{BB962C8B-B14F-4D97-AF65-F5344CB8AC3E}">
        <p14:creationId xmlns:p14="http://schemas.microsoft.com/office/powerpoint/2010/main" val="256269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認知症には、大きく分けて「中核症状」と「行動・心理症状」があり、</a:t>
            </a:r>
            <a:endParaRPr lang="en-US" altLang="ja-JP" sz="1100" dirty="0"/>
          </a:p>
          <a:p>
            <a:r>
              <a:rPr lang="ja-JP" altLang="en-US" sz="1100" dirty="0"/>
              <a:t>中核症状は脳の細胞が壊れることによって直接起こる症状のことをいいます。</a:t>
            </a:r>
            <a:endParaRPr lang="en-US" altLang="ja-JP" sz="1100" dirty="0"/>
          </a:p>
          <a:p>
            <a:r>
              <a:rPr lang="ja-JP" altLang="en-US" sz="1100" dirty="0"/>
              <a:t>これに対し、本人の性格、環境、人間関係などの要因がからみ合って、精神症状や日常生活における行動上の問題が起きてくることを</a:t>
            </a:r>
            <a:endParaRPr lang="en-US" altLang="ja-JP" sz="1100" dirty="0"/>
          </a:p>
          <a:p>
            <a:r>
              <a:rPr lang="ja-JP" altLang="en-US" sz="1100" dirty="0"/>
              <a:t>「行動・心理症状」といいます。</a:t>
            </a:r>
            <a:endParaRPr lang="en-US" altLang="ja-JP" sz="1100" dirty="0"/>
          </a:p>
          <a:p>
            <a:endParaRPr lang="ja-JP" altLang="en-US"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17</a:t>
            </a:fld>
            <a:endParaRPr lang="en-US" altLang="ja-JP" dirty="0"/>
          </a:p>
        </p:txBody>
      </p:sp>
    </p:spTree>
    <p:extLst>
      <p:ext uri="{BB962C8B-B14F-4D97-AF65-F5344CB8AC3E}">
        <p14:creationId xmlns:p14="http://schemas.microsoft.com/office/powerpoint/2010/main" val="292396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A655AF4-8FFD-4C59-8394-00567D317E05}" type="slidenum">
              <a:rPr lang="en-US" altLang="ja-JP" smtClean="0"/>
              <a:pPr eaLnBrk="1" hangingPunct="1"/>
              <a:t>18</a:t>
            </a:fld>
            <a:endParaRPr lang="en-US" altLang="ja-JP"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ja-JP" altLang="en-US" sz="1100" dirty="0">
                <a:solidFill>
                  <a:srgbClr val="000000"/>
                </a:solidFill>
              </a:rPr>
              <a:t>まず、中核症状の記憶障害についてですが、新しい事を覚える事が困難になってしまう症状です。</a:t>
            </a:r>
            <a:endParaRPr lang="en-US" altLang="ja-JP" sz="1100" dirty="0">
              <a:solidFill>
                <a:srgbClr val="000000"/>
              </a:solidFill>
            </a:endParaRPr>
          </a:p>
          <a:p>
            <a:pPr eaLnBrk="1" hangingPunct="1"/>
            <a:endParaRPr lang="en-US" altLang="ja-JP" sz="1100" dirty="0"/>
          </a:p>
          <a:p>
            <a:pPr eaLnBrk="1" hangingPunct="1"/>
            <a:r>
              <a:rPr lang="ja-JP" altLang="en-US" sz="1100" dirty="0"/>
              <a:t>人間には、目や耳が捕らえたたくさんの情報の中から、関心のあるものを一時的に捕らえておく器官、これを海馬といい、ここでは分かりやすくする為に、仮にイソギンチャクの絵で表しています。それと、重要な情報を頭の中に長期に保存する「記憶の壷」が、脳の中にあると考えて下さい。</a:t>
            </a:r>
            <a:endParaRPr lang="en-US" altLang="ja-JP" sz="1100" dirty="0"/>
          </a:p>
          <a:p>
            <a:pPr eaLnBrk="1" hangingPunct="1"/>
            <a:r>
              <a:rPr lang="ja-JP" altLang="en-US" sz="1100" dirty="0"/>
              <a:t>いったん「記憶の壷」に入れば、普段は思い出さなくても、必要なときに必要な情報を取り出すことが出来ます。　</a:t>
            </a:r>
          </a:p>
          <a:p>
            <a:pPr eaLnBrk="1" hangingPunct="1"/>
            <a:r>
              <a:rPr lang="ja-JP" altLang="en-US" sz="1100" dirty="0"/>
              <a:t>しかし、年をとるとイソギンチャクの力が衰え、一度にたくさんの情報を捕まえておく事ができなくなり、捕まえても、「壷」の中に移すのに手間取るようになります。「壷」の中から必要な情報を探し出すことも、時々失敗します。年をとってから覚えが悪くなったり、ど忘れが増えるのはこのためです。それでもイソギンチャクの手はそれなりに機能しているので、二度三度と繰り返しているうち、大事な情報は「壷」に収まります。</a:t>
            </a:r>
          </a:p>
          <a:p>
            <a:pPr eaLnBrk="1" hangingPunct="1"/>
            <a:r>
              <a:rPr lang="ja-JP" altLang="en-US" sz="1100" dirty="0"/>
              <a:t>ところが認知症になると、イソギンチャクの手が病的に衰えてしまうため、「壷」に納める事ができなくなります。新しいことを記憶できずに、先程聞いたことさえ思い出せないのです。</a:t>
            </a:r>
            <a:endParaRPr lang="en-US" altLang="ja-JP" sz="1100" dirty="0"/>
          </a:p>
          <a:p>
            <a:pPr eaLnBrk="1" hangingPunct="1"/>
            <a:r>
              <a:rPr lang="ja-JP" altLang="en-US" sz="1100" dirty="0"/>
              <a:t>更に、病気が進行すれば、「壷」が溶け始め、覚えていたはずの記憶も失われていきます。</a:t>
            </a:r>
            <a:endParaRPr lang="en-US" altLang="ja-JP" sz="1100" dirty="0"/>
          </a:p>
          <a:p>
            <a:pPr eaLnBrk="1" hangingPunct="1"/>
            <a:endParaRPr lang="ja-JP" altLang="en-US" dirty="0"/>
          </a:p>
        </p:txBody>
      </p:sp>
    </p:spTree>
    <p:extLst>
      <p:ext uri="{BB962C8B-B14F-4D97-AF65-F5344CB8AC3E}">
        <p14:creationId xmlns:p14="http://schemas.microsoft.com/office/powerpoint/2010/main" val="1789763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a:ln/>
        </p:spPr>
      </p:sp>
      <p:sp>
        <p:nvSpPr>
          <p:cNvPr id="58371" name="ノート プレースホルダー 2"/>
          <p:cNvSpPr>
            <a:spLocks noGrp="1"/>
          </p:cNvSpPr>
          <p:nvPr>
            <p:ph type="body" idx="1"/>
          </p:nvPr>
        </p:nvSpPr>
        <p:spPr>
          <a:noFill/>
        </p:spPr>
        <p:txBody>
          <a:bodyPr/>
          <a:lstStyle/>
          <a:p>
            <a:r>
              <a:rPr lang="ja-JP" altLang="en-US" sz="1100" dirty="0"/>
              <a:t>見当識とは、現在の年月や時刻、自分がどこにいるかなど、基本的な状況を把握することをいいます。</a:t>
            </a:r>
            <a:endParaRPr lang="en-US" altLang="ja-JP" sz="1100" dirty="0"/>
          </a:p>
          <a:p>
            <a:r>
              <a:rPr lang="ja-JP" altLang="en-US" sz="1100" dirty="0"/>
              <a:t>見当識障害は記憶障害と並んで早くから現れる障害です。</a:t>
            </a:r>
            <a:endParaRPr lang="en-US" altLang="ja-JP" sz="1100" dirty="0"/>
          </a:p>
          <a:p>
            <a:endParaRPr lang="en-US" altLang="ja-JP" sz="1100" dirty="0"/>
          </a:p>
          <a:p>
            <a:r>
              <a:rPr lang="ja-JP" altLang="en-US" sz="1100" dirty="0"/>
              <a:t>場所や時間の把握が困難になるという症状で、例えば、家の外に出て帰ってこれなくなるという症状がこれに当てはまります。</a:t>
            </a:r>
            <a:endParaRPr lang="en-US" altLang="ja-JP" sz="1100" dirty="0"/>
          </a:p>
          <a:p>
            <a:r>
              <a:rPr lang="ja-JP" altLang="en-US" sz="1100" dirty="0"/>
              <a:t>また、過去に獲得した記憶を失うという症状まで進行すると、自分の年齢や人の生死に関する記憶がなくなり周囲の人との関係がわからなくなります。とっくに亡くなった母親が心配しているからと、実家に歩いて帰ろうとするといったような行動がみられることもあります。</a:t>
            </a:r>
            <a:endParaRPr lang="en-US" altLang="ja-JP" sz="1100" dirty="0"/>
          </a:p>
          <a:p>
            <a:endParaRPr lang="en-US" altLang="ja-JP" sz="1100" dirty="0"/>
          </a:p>
        </p:txBody>
      </p:sp>
      <p:sp>
        <p:nvSpPr>
          <p:cNvPr id="58372"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EFD1343-FFBE-4EB3-97E3-EE241BA04912}" type="slidenum">
              <a:rPr lang="en-US" altLang="ja-JP" smtClean="0"/>
              <a:pPr eaLnBrk="1" hangingPunct="1"/>
              <a:t>19</a:t>
            </a:fld>
            <a:endParaRPr lang="en-US" altLang="ja-JP" dirty="0"/>
          </a:p>
        </p:txBody>
      </p:sp>
    </p:spTree>
    <p:extLst>
      <p:ext uri="{BB962C8B-B14F-4D97-AF65-F5344CB8AC3E}">
        <p14:creationId xmlns:p14="http://schemas.microsoft.com/office/powerpoint/2010/main" val="385129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2</a:t>
            </a:fld>
            <a:endParaRPr lang="en-US" altLang="ja-JP"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まず、皆さんは、オレンジサポーターについて、日本における認知症を取り巻く状況について、勉強します。</a:t>
            </a:r>
          </a:p>
          <a:p>
            <a:pPr eaLnBrk="1" hangingPunct="1"/>
            <a:endParaRPr lang="en-US" altLang="ja-JP" dirty="0"/>
          </a:p>
        </p:txBody>
      </p:sp>
    </p:spTree>
    <p:extLst>
      <p:ext uri="{BB962C8B-B14F-4D97-AF65-F5344CB8AC3E}">
        <p14:creationId xmlns:p14="http://schemas.microsoft.com/office/powerpoint/2010/main" val="2589845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r>
              <a:rPr lang="ja-JP" altLang="en-US" sz="1100" dirty="0"/>
              <a:t>認知症になると、ものを理解することに時間がかかるようになり、情報処理能力も低下するため、一度に</a:t>
            </a:r>
            <a:r>
              <a:rPr lang="en-US" altLang="ja-JP" sz="1100" dirty="0"/>
              <a:t>2</a:t>
            </a:r>
            <a:r>
              <a:rPr lang="ja-JP" altLang="en-US" sz="1100" dirty="0"/>
              <a:t>つ以上のことを言われたり早口で言われると理解することが難しくなります。</a:t>
            </a:r>
            <a:endParaRPr lang="en-US" altLang="ja-JP" sz="1100" dirty="0"/>
          </a:p>
          <a:p>
            <a:r>
              <a:rPr lang="ja-JP" altLang="en-US" sz="1100" dirty="0"/>
              <a:t>また、あいまいな表現も理解・判断しにくくなるため、例えば「暖かい恰好をしてね」という表現よりも「セーターとコートを着てね」といった表現の方が伝わりやすくなります。</a:t>
            </a:r>
            <a:endParaRPr lang="en-US" altLang="ja-JP" sz="1100" dirty="0"/>
          </a:p>
          <a:p>
            <a:endParaRPr lang="ja-JP" altLang="en-US" sz="1100" dirty="0"/>
          </a:p>
        </p:txBody>
      </p:sp>
      <p:sp>
        <p:nvSpPr>
          <p:cNvPr id="5939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4EA7DE0-C09E-4F75-BDA6-25EA335A1C8A}" type="slidenum">
              <a:rPr lang="en-US" altLang="ja-JP" smtClean="0"/>
              <a:pPr eaLnBrk="1" hangingPunct="1"/>
              <a:t>20</a:t>
            </a:fld>
            <a:endParaRPr lang="en-US" altLang="ja-JP" dirty="0"/>
          </a:p>
        </p:txBody>
      </p:sp>
    </p:spTree>
    <p:extLst>
      <p:ext uri="{BB962C8B-B14F-4D97-AF65-F5344CB8AC3E}">
        <p14:creationId xmlns:p14="http://schemas.microsoft.com/office/powerpoint/2010/main" val="340701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r>
              <a:rPr lang="ja-JP" altLang="en-US" sz="1100" dirty="0"/>
              <a:t>実行機能障害とは、物事を行うときに計画を立てて、段取りをすることが難しくなります。</a:t>
            </a:r>
            <a:endParaRPr lang="en-US" altLang="ja-JP" sz="1100" dirty="0"/>
          </a:p>
          <a:p>
            <a:r>
              <a:rPr lang="ja-JP" altLang="en-US" sz="1100" dirty="0"/>
              <a:t>よくあげられる例に「料理」があります。</a:t>
            </a:r>
            <a:endParaRPr lang="en-US" altLang="ja-JP" sz="1100" dirty="0"/>
          </a:p>
          <a:p>
            <a:r>
              <a:rPr lang="ja-JP" altLang="en-US" sz="1100" dirty="0"/>
              <a:t>冷蔵庫にあるものをベースに考え、足りないものは買い物で揃え、売り場になければメニュー変更。</a:t>
            </a:r>
            <a:endParaRPr lang="en-US" altLang="ja-JP" sz="1100" dirty="0"/>
          </a:p>
          <a:p>
            <a:r>
              <a:rPr lang="ja-JP" altLang="en-US" sz="1100" dirty="0"/>
              <a:t>ご飯を炊きながら、他のおかずを作る等、順序立てた行動や、必要な情報を統合して効率よく遂行することが難しくなります。</a:t>
            </a:r>
            <a:endParaRPr lang="en-US" altLang="ja-JP" sz="1100" dirty="0"/>
          </a:p>
        </p:txBody>
      </p:sp>
      <p:sp>
        <p:nvSpPr>
          <p:cNvPr id="5939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4EA7DE0-C09E-4F75-BDA6-25EA335A1C8A}" type="slidenum">
              <a:rPr lang="en-US" altLang="ja-JP" smtClean="0"/>
              <a:pPr eaLnBrk="1" hangingPunct="1"/>
              <a:t>21</a:t>
            </a:fld>
            <a:endParaRPr lang="en-US" altLang="ja-JP" dirty="0"/>
          </a:p>
        </p:txBody>
      </p:sp>
    </p:spTree>
    <p:extLst>
      <p:ext uri="{BB962C8B-B14F-4D97-AF65-F5344CB8AC3E}">
        <p14:creationId xmlns:p14="http://schemas.microsoft.com/office/powerpoint/2010/main" val="3690581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ln/>
        </p:spPr>
      </p:sp>
      <p:sp>
        <p:nvSpPr>
          <p:cNvPr id="60419" name="ノート プレースホルダー 2"/>
          <p:cNvSpPr>
            <a:spLocks noGrp="1"/>
          </p:cNvSpPr>
          <p:nvPr>
            <p:ph type="body" idx="1"/>
          </p:nvPr>
        </p:nvSpPr>
        <p:spPr>
          <a:noFill/>
        </p:spPr>
        <p:txBody>
          <a:bodyPr/>
          <a:lstStyle/>
          <a:p>
            <a:r>
              <a:rPr lang="ja-JP" altLang="en-US" sz="1100" dirty="0"/>
              <a:t>そして、次に「行動・心理症状」です。まず、</a:t>
            </a:r>
            <a:endParaRPr lang="en-US" altLang="ja-JP" sz="1100" dirty="0"/>
          </a:p>
          <a:p>
            <a:r>
              <a:rPr lang="ja-JP" altLang="en-US" sz="1100" dirty="0"/>
              <a:t>不安</a:t>
            </a:r>
            <a:r>
              <a:rPr lang="en-US" altLang="ja-JP" sz="1100" dirty="0"/>
              <a:t>…</a:t>
            </a:r>
            <a:r>
              <a:rPr lang="ja-JP" altLang="en-US" sz="1100" dirty="0"/>
              <a:t>落ち着かない、イライラする</a:t>
            </a:r>
            <a:endParaRPr lang="en-US" altLang="ja-JP" sz="1100" dirty="0"/>
          </a:p>
          <a:p>
            <a:pPr defTabSz="931002">
              <a:defRPr/>
            </a:pPr>
            <a:r>
              <a:rPr lang="en-US" altLang="ja-JP" sz="1100" dirty="0"/>
              <a:t>1</a:t>
            </a:r>
            <a:r>
              <a:rPr lang="ja-JP" altLang="en-US" sz="1100" dirty="0"/>
              <a:t>人歩き</a:t>
            </a:r>
            <a:r>
              <a:rPr lang="en-US" altLang="ja-JP" sz="1100" dirty="0"/>
              <a:t>…</a:t>
            </a:r>
            <a:r>
              <a:rPr lang="ja-JP" altLang="en-US" sz="1100" dirty="0"/>
              <a:t>何か目的があって出かけますが、途中で忘れて、道がわからなくなり、さまよい歩くことがあります。</a:t>
            </a:r>
            <a:endParaRPr lang="en-US" altLang="ja-JP" sz="1100" dirty="0"/>
          </a:p>
          <a:p>
            <a:r>
              <a:rPr lang="ja-JP" altLang="en-US" sz="1100" dirty="0"/>
              <a:t>妄想</a:t>
            </a:r>
            <a:r>
              <a:rPr lang="en-US" altLang="ja-JP" sz="1100" dirty="0"/>
              <a:t>…</a:t>
            </a:r>
            <a:r>
              <a:rPr lang="ja-JP" altLang="en-US" sz="1100" dirty="0"/>
              <a:t>例えば「物取られ」</a:t>
            </a:r>
            <a:endParaRPr lang="en-US" altLang="ja-JP" sz="1100" dirty="0"/>
          </a:p>
          <a:p>
            <a:r>
              <a:rPr lang="ja-JP" altLang="en-US" sz="1100" dirty="0"/>
              <a:t>その他</a:t>
            </a:r>
            <a:r>
              <a:rPr lang="en-US" altLang="ja-JP" sz="1100" dirty="0"/>
              <a:t>…</a:t>
            </a:r>
            <a:r>
              <a:rPr lang="ja-JP" altLang="en-US" sz="1100" dirty="0"/>
              <a:t>怒りっぽい、興奮する、うつ状態</a:t>
            </a:r>
            <a:endParaRPr lang="en-US" altLang="ja-JP" sz="1100" dirty="0"/>
          </a:p>
          <a:p>
            <a:endParaRPr lang="en-US" altLang="ja-JP" sz="1100" dirty="0"/>
          </a:p>
          <a:p>
            <a:r>
              <a:rPr lang="ja-JP" altLang="en-US" sz="1100" dirty="0"/>
              <a:t>行動・心理症状には様々な症状があり、すべての方に症状が出るわけではありません。また、認知症の重症度とは比例しません。</a:t>
            </a:r>
          </a:p>
          <a:p>
            <a:r>
              <a:rPr lang="ja-JP" altLang="en-US" sz="1100" dirty="0"/>
              <a:t>これらは、本人の性格、環境、人間関係などの様々な要因がからみ合って起こります。</a:t>
            </a:r>
          </a:p>
          <a:p>
            <a:r>
              <a:rPr lang="ja-JP" altLang="en-US" sz="1100" dirty="0"/>
              <a:t>つまり、周囲の関わりや環境を整えることで症状を抑えることも期待できます。</a:t>
            </a:r>
          </a:p>
          <a:p>
            <a:endParaRPr lang="en-US" altLang="ja-JP" sz="1100" dirty="0"/>
          </a:p>
          <a:p>
            <a:r>
              <a:rPr lang="ja-JP" altLang="en-US" sz="1100" dirty="0"/>
              <a:t>次に、行動・心理症状の具体例と対応方法を</a:t>
            </a:r>
            <a:r>
              <a:rPr lang="en-US" altLang="ja-JP" sz="1100" dirty="0"/>
              <a:t>3</a:t>
            </a:r>
            <a:r>
              <a:rPr lang="ja-JP" altLang="en-US" sz="1100" dirty="0"/>
              <a:t>ケース紹介します。</a:t>
            </a:r>
            <a:endParaRPr lang="en-US" altLang="ja-JP" sz="1100" dirty="0"/>
          </a:p>
        </p:txBody>
      </p:sp>
      <p:sp>
        <p:nvSpPr>
          <p:cNvPr id="6042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8474F58-C5A6-46D5-B222-B8A4F0CD03F0}" type="slidenum">
              <a:rPr lang="en-US" altLang="ja-JP" smtClean="0"/>
              <a:pPr eaLnBrk="1" hangingPunct="1"/>
              <a:t>22</a:t>
            </a:fld>
            <a:endParaRPr lang="en-US" altLang="ja-JP" dirty="0"/>
          </a:p>
        </p:txBody>
      </p:sp>
    </p:spTree>
    <p:extLst>
      <p:ext uri="{BB962C8B-B14F-4D97-AF65-F5344CB8AC3E}">
        <p14:creationId xmlns:p14="http://schemas.microsoft.com/office/powerpoint/2010/main" val="417959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まずは、</a:t>
            </a:r>
            <a:r>
              <a:rPr lang="en-US" altLang="ja-JP" sz="1100" dirty="0"/>
              <a:t>1</a:t>
            </a:r>
            <a:r>
              <a:rPr lang="ja-JP" altLang="en-US" sz="1100" dirty="0"/>
              <a:t>人で外出してしまうというケースです。</a:t>
            </a:r>
            <a:endParaRPr lang="en-US" altLang="ja-JP" sz="1100" dirty="0"/>
          </a:p>
          <a:p>
            <a:r>
              <a:rPr lang="ja-JP" altLang="en-US" sz="1100" dirty="0"/>
              <a:t>見当識障害により、自宅にいても自宅と認識ができなくなり、どこか別のところに来ていると思い込み、早く帰らねばと不安になっている可能性があります。</a:t>
            </a:r>
            <a:r>
              <a:rPr lang="en-US" altLang="ja-JP" sz="1100" dirty="0"/>
              <a:t>【</a:t>
            </a:r>
            <a:r>
              <a:rPr lang="ja-JP" altLang="en-US" sz="1100" dirty="0"/>
              <a:t>クリック</a:t>
            </a:r>
            <a:r>
              <a:rPr lang="en-US" altLang="ja-JP" sz="1100" dirty="0"/>
              <a:t>】</a:t>
            </a:r>
          </a:p>
          <a:p>
            <a:endParaRPr lang="en-US" altLang="ja-JP" sz="1100" dirty="0"/>
          </a:p>
          <a:p>
            <a:r>
              <a:rPr lang="ja-JP" altLang="en-US" sz="1100" dirty="0"/>
              <a:t>無理に引きとめると不安が強まります。本人に合わせていったん外出してみる等、環境を変えてみると、気分も変わり落ち着くことがあります。戸外には一緒に出て、見守りをしましょう。</a:t>
            </a:r>
            <a:endParaRPr lang="en-US" altLang="ja-JP" sz="1100" dirty="0"/>
          </a:p>
          <a:p>
            <a:endParaRPr lang="en-US" altLang="ja-JP"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23</a:t>
            </a:fld>
            <a:endParaRPr lang="en-US" altLang="ja-JP" dirty="0"/>
          </a:p>
        </p:txBody>
      </p:sp>
    </p:spTree>
    <p:extLst>
      <p:ext uri="{BB962C8B-B14F-4D97-AF65-F5344CB8AC3E}">
        <p14:creationId xmlns:p14="http://schemas.microsoft.com/office/powerpoint/2010/main" val="2137527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次に妄想のケースです。</a:t>
            </a:r>
            <a:endParaRPr lang="en-US" altLang="ja-JP" sz="1100" dirty="0"/>
          </a:p>
          <a:p>
            <a:r>
              <a:rPr lang="ja-JP" altLang="en-US" sz="1100" dirty="0"/>
              <a:t>認知症による幻視や幻聴は、まるでそこにあるかのように現実味がある場合が多いと言われてます。</a:t>
            </a:r>
            <a:r>
              <a:rPr lang="en-US" altLang="ja-JP" sz="1100" dirty="0"/>
              <a:t>【</a:t>
            </a:r>
            <a:r>
              <a:rPr lang="ja-JP" altLang="en-US" sz="1100" dirty="0"/>
              <a:t>クリック</a:t>
            </a:r>
            <a:r>
              <a:rPr lang="en-US" altLang="ja-JP" sz="1100" dirty="0"/>
              <a:t>】</a:t>
            </a:r>
          </a:p>
          <a:p>
            <a:endParaRPr lang="en-US" altLang="ja-JP" sz="1100" dirty="0"/>
          </a:p>
          <a:p>
            <a:r>
              <a:rPr lang="ja-JP" altLang="en-US" sz="1100" dirty="0"/>
              <a:t>本人には実際に見えたり聞こえたりしているので、否定をせずに話を合わせて、本人が安心するような受け答えをしましょう。</a:t>
            </a:r>
            <a:endParaRPr lang="en-US" altLang="ja-JP" sz="1100" dirty="0"/>
          </a:p>
          <a:p>
            <a:endParaRPr lang="ja-JP" altLang="en-US"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24</a:t>
            </a:fld>
            <a:endParaRPr lang="en-US" altLang="ja-JP" dirty="0"/>
          </a:p>
        </p:txBody>
      </p:sp>
    </p:spTree>
    <p:extLst>
      <p:ext uri="{BB962C8B-B14F-4D97-AF65-F5344CB8AC3E}">
        <p14:creationId xmlns:p14="http://schemas.microsoft.com/office/powerpoint/2010/main" val="4123220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最後に興奮のケースです。</a:t>
            </a:r>
            <a:endParaRPr lang="en-US" altLang="ja-JP" sz="1100" dirty="0"/>
          </a:p>
          <a:p>
            <a:r>
              <a:rPr lang="ja-JP" altLang="en-US" sz="1100" dirty="0"/>
              <a:t>不安や悔しい気持ちを言葉で表現できず、感情を抑えられないことがあります。</a:t>
            </a:r>
            <a:r>
              <a:rPr lang="en-US" altLang="ja-JP" sz="1100" dirty="0"/>
              <a:t>【</a:t>
            </a:r>
            <a:r>
              <a:rPr lang="ja-JP" altLang="en-US" sz="1100" dirty="0"/>
              <a:t>クリック</a:t>
            </a:r>
            <a:r>
              <a:rPr lang="en-US" altLang="ja-JP" sz="1100" dirty="0"/>
              <a:t>】</a:t>
            </a:r>
          </a:p>
          <a:p>
            <a:endParaRPr lang="en-US" altLang="ja-JP" sz="1100" dirty="0"/>
          </a:p>
          <a:p>
            <a:r>
              <a:rPr lang="ja-JP" altLang="en-US" sz="1100" dirty="0"/>
              <a:t>その場合は少し距離を置いたり、話題を変えたりしてみましょう。何が気に障ったのか原因を考えるとともに、日頃から本人の気持ちを尊重する接し方をしましょう。</a:t>
            </a:r>
            <a:endParaRPr lang="en-US" altLang="ja-JP" sz="1100" dirty="0"/>
          </a:p>
          <a:p>
            <a:endParaRPr lang="ja-JP" altLang="en-US"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25</a:t>
            </a:fld>
            <a:endParaRPr lang="en-US" altLang="ja-JP" dirty="0"/>
          </a:p>
        </p:txBody>
      </p:sp>
    </p:spTree>
    <p:extLst>
      <p:ext uri="{BB962C8B-B14F-4D97-AF65-F5344CB8AC3E}">
        <p14:creationId xmlns:p14="http://schemas.microsoft.com/office/powerpoint/2010/main" val="2526489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100" dirty="0"/>
              <a:t>次にアルツハイマー型の認知症の予防についても説明します。</a:t>
            </a:r>
            <a:endParaRPr lang="en-US" altLang="ja-JP" sz="1100" dirty="0"/>
          </a:p>
          <a:p>
            <a:pPr eaLnBrk="1" hangingPunct="1"/>
            <a:r>
              <a:rPr lang="ja-JP" altLang="en-US" sz="1100" dirty="0"/>
              <a:t>アルツハイマー病を防御するものと、促進させてしまうものとに分けられています。</a:t>
            </a:r>
            <a:endParaRPr lang="en-US" altLang="ja-JP" sz="1100" dirty="0"/>
          </a:p>
          <a:p>
            <a:pPr eaLnBrk="1" hangingPunct="1"/>
            <a:r>
              <a:rPr lang="ja-JP" altLang="en-US" sz="1100" dirty="0"/>
              <a:t>ちなみに「認知症を予防する」といっても、必ず認知症を防げる、という保証はありません。</a:t>
            </a:r>
          </a:p>
          <a:p>
            <a:pPr eaLnBrk="1" hangingPunct="1"/>
            <a:r>
              <a:rPr lang="ja-JP" altLang="en-US" sz="1100" dirty="0"/>
              <a:t>防御因子は “認知症になる確率を減らす可能性のあるもの“、促進因子は”認知症になる確率を促進させる可能性のあるもの”という意味で解釈していただければと思います。</a:t>
            </a:r>
            <a:endParaRPr lang="en-US" altLang="ja-JP" sz="1100" dirty="0"/>
          </a:p>
          <a:p>
            <a:pPr eaLnBrk="1" hangingPunct="1"/>
            <a:endParaRPr lang="ja-JP" altLang="en-US" sz="1100" dirty="0"/>
          </a:p>
          <a:p>
            <a:pPr eaLnBrk="1" hangingPunct="1"/>
            <a:r>
              <a:rPr lang="ja-JP" altLang="en-US" sz="1100" dirty="0"/>
              <a:t>ではまず、アルツハイマー病を防ぐ可能性のあるものとしては・・・新しい知識を入れる学習、周囲とのコミュニケーション、バランスの良い食事、知的活動や運動など、が挙げられます。促進させる可能性のあるものとして、遺伝、高血圧や糖尿病、運動不足、視力・聴力の低下などが挙げられます。</a:t>
            </a:r>
            <a:endParaRPr lang="en-US" altLang="ja-JP" sz="1100" dirty="0"/>
          </a:p>
          <a:p>
            <a:pPr eaLnBrk="1" hangingPunct="1"/>
            <a:r>
              <a:rPr lang="ja-JP" altLang="en-US" sz="1100" dirty="0"/>
              <a:t>高血圧、糖尿病など、いわゆる生活習慣病は予防が可能ですし、脳血管性認知症の予防にもつながりますので、</a:t>
            </a:r>
            <a:endParaRPr lang="en-US" altLang="ja-JP" sz="1100" dirty="0"/>
          </a:p>
          <a:p>
            <a:pPr eaLnBrk="1" hangingPunct="1"/>
            <a:r>
              <a:rPr lang="ja-JP" altLang="en-US" sz="1100" dirty="0"/>
              <a:t>早期に治療して認知症の予防に繋げましょう。</a:t>
            </a:r>
            <a:endParaRPr lang="en-US" altLang="ja-JP" sz="1100" strike="sngStrike" dirty="0"/>
          </a:p>
          <a:p>
            <a:pPr eaLnBrk="1" hangingPunct="1"/>
            <a:endParaRPr lang="en-US" altLang="ja-JP" sz="1100" strike="sngStrike" dirty="0"/>
          </a:p>
          <a:p>
            <a:pPr eaLnBrk="1" hangingPunct="1"/>
            <a:r>
              <a:rPr lang="ja-JP" altLang="en-US" sz="1100" dirty="0"/>
              <a:t>アメリカに、シスターメアリーという方がおられました。修道院で</a:t>
            </a:r>
            <a:r>
              <a:rPr lang="en-US" altLang="ja-JP" sz="1100" dirty="0"/>
              <a:t>84</a:t>
            </a:r>
            <a:r>
              <a:rPr lang="ja-JP" altLang="en-US" sz="1100" dirty="0"/>
              <a:t>歳まで数学の教師をされた後も、奉仕活動など積極的に社会活動をなされていたようです。</a:t>
            </a:r>
            <a:r>
              <a:rPr lang="en-US" altLang="ja-JP" sz="1100" dirty="0"/>
              <a:t>101</a:t>
            </a:r>
            <a:r>
              <a:rPr lang="ja-JP" altLang="en-US" sz="1100" dirty="0"/>
              <a:t>歳でお亡くなりになられましたが、その直前まで認知機能は正常で他人とのコミュニケーションに問題なく、日常生活も自立していたようです。死後、脳の状態をみると、通常の脳の重量よりも軽く、あらゆるところに脳はアルツハイマー病の変化を示していたそうです。この結果から、たとえ脳が変化していても、彼女のように、若い頃から規則正しい生活を送り、知的活動を絶えず行い、</a:t>
            </a:r>
          </a:p>
          <a:p>
            <a:pPr eaLnBrk="1" hangingPunct="1"/>
            <a:r>
              <a:rPr lang="ja-JP" altLang="en-US" sz="1100" dirty="0"/>
              <a:t>社会の中で人との繋がりも大切にした結果、認知機能の予備力がついてたことで、症状は出てこない“無症候性アルツハイマー型認知症”となる場合が</a:t>
            </a:r>
          </a:p>
          <a:p>
            <a:pPr eaLnBrk="1" hangingPunct="1"/>
            <a:r>
              <a:rPr lang="ja-JP" altLang="en-US" sz="1100" dirty="0"/>
              <a:t>あるということが言えるのかもしれません。</a:t>
            </a:r>
            <a:endParaRPr lang="en-US" altLang="ja-JP" sz="1100" dirty="0"/>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26</a:t>
            </a:fld>
            <a:endParaRPr lang="en-US" altLang="ja-JP" dirty="0"/>
          </a:p>
        </p:txBody>
      </p:sp>
    </p:spTree>
    <p:extLst>
      <p:ext uri="{BB962C8B-B14F-4D97-AF65-F5344CB8AC3E}">
        <p14:creationId xmlns:p14="http://schemas.microsoft.com/office/powerpoint/2010/main" val="359833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0EB5D46-FACA-48B1-9ACE-26F8365B20F9}" type="slidenum">
              <a:rPr lang="en-US" altLang="ja-JP" smtClean="0"/>
              <a:pPr eaLnBrk="1" hangingPunct="1"/>
              <a:t>27</a:t>
            </a:fld>
            <a:endParaRPr lang="en-US" altLang="ja-JP"/>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ja-JP" altLang="en-US" sz="1100" dirty="0"/>
              <a:t>ここで改めて、認知症かな？と気づくポイントを押さえていきたいと思います。</a:t>
            </a:r>
            <a:endParaRPr lang="en-US" altLang="ja-JP" sz="1100" dirty="0"/>
          </a:p>
          <a:p>
            <a:pPr eaLnBrk="1" hangingPunct="1"/>
            <a:r>
              <a:rPr lang="ja-JP" altLang="en-US" sz="1100" dirty="0"/>
              <a:t>（ひとつずつ読み上げる）</a:t>
            </a:r>
            <a:endParaRPr lang="en-US" altLang="ja-JP" sz="1100" dirty="0"/>
          </a:p>
          <a:p>
            <a:pPr eaLnBrk="1" hangingPunct="1"/>
            <a:endParaRPr lang="en-US" altLang="ja-JP" sz="1100" dirty="0"/>
          </a:p>
          <a:p>
            <a:pPr eaLnBrk="1" hangingPunct="1"/>
            <a:endParaRPr lang="en-US" altLang="ja-JP" sz="1100" dirty="0"/>
          </a:p>
          <a:p>
            <a:pPr eaLnBrk="1" hangingPunct="1"/>
            <a:endParaRPr lang="en-US" altLang="ja-JP" sz="1100" dirty="0"/>
          </a:p>
        </p:txBody>
      </p:sp>
    </p:spTree>
    <p:extLst>
      <p:ext uri="{BB962C8B-B14F-4D97-AF65-F5344CB8AC3E}">
        <p14:creationId xmlns:p14="http://schemas.microsoft.com/office/powerpoint/2010/main" val="2157790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28</a:t>
            </a:fld>
            <a:endParaRPr lang="en-US" altLang="ja-JP"/>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次は、認知症の人との接し方について勉強します。</a:t>
            </a:r>
          </a:p>
          <a:p>
            <a:pPr eaLnBrk="1" hangingPunct="1"/>
            <a:endParaRPr lang="en-US" altLang="ja-JP" dirty="0"/>
          </a:p>
        </p:txBody>
      </p:sp>
    </p:spTree>
    <p:extLst>
      <p:ext uri="{BB962C8B-B14F-4D97-AF65-F5344CB8AC3E}">
        <p14:creationId xmlns:p14="http://schemas.microsoft.com/office/powerpoint/2010/main" val="3357908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ln/>
        </p:spPr>
      </p:sp>
      <p:sp>
        <p:nvSpPr>
          <p:cNvPr id="63491" name="ノート プレースホルダー 2"/>
          <p:cNvSpPr>
            <a:spLocks noGrp="1"/>
          </p:cNvSpPr>
          <p:nvPr>
            <p:ph type="body" idx="1"/>
          </p:nvPr>
        </p:nvSpPr>
        <p:spPr>
          <a:noFill/>
        </p:spPr>
        <p:txBody>
          <a:bodyPr/>
          <a:lstStyle/>
          <a:p>
            <a:r>
              <a:rPr lang="ja-JP" altLang="en-US" sz="1100" dirty="0"/>
              <a:t>まず、皆さんには、今から</a:t>
            </a:r>
            <a:r>
              <a:rPr lang="en-US" altLang="ja-JP" sz="1100" dirty="0"/>
              <a:t>DVD</a:t>
            </a:r>
            <a:r>
              <a:rPr lang="ja-JP" altLang="en-US" sz="1100" dirty="0"/>
              <a:t>を見ていただきます。認知症の人への接する際に一番重要なのは、認知症の人本人の気持ちになってみるということです。</a:t>
            </a:r>
            <a:endParaRPr lang="en-US" altLang="ja-JP" sz="1100" dirty="0"/>
          </a:p>
          <a:p>
            <a:r>
              <a:rPr lang="ja-JP" altLang="en-US" sz="1100" dirty="0"/>
              <a:t>見終わったら「その時の本人の気持ち」「自分ならどう対応してほしいか」等について考えてみてください。</a:t>
            </a:r>
            <a:endParaRPr lang="en-US" altLang="ja-JP" sz="1100" dirty="0"/>
          </a:p>
          <a:p>
            <a:endParaRPr lang="en-US" altLang="ja-JP" sz="1100" dirty="0"/>
          </a:p>
          <a:p>
            <a:endParaRPr lang="en-US" altLang="ja-JP" sz="1100" dirty="0"/>
          </a:p>
          <a:p>
            <a:endParaRPr lang="en-US" altLang="ja-JP" sz="1100" dirty="0"/>
          </a:p>
        </p:txBody>
      </p:sp>
      <p:sp>
        <p:nvSpPr>
          <p:cNvPr id="63492"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6468E51-DE5B-42F0-B1E7-9CC296F3134B}" type="slidenum">
              <a:rPr lang="en-US" altLang="ja-JP" smtClean="0"/>
              <a:pPr eaLnBrk="1" hangingPunct="1"/>
              <a:t>29</a:t>
            </a:fld>
            <a:endParaRPr lang="en-US" altLang="ja-JP"/>
          </a:p>
        </p:txBody>
      </p:sp>
    </p:spTree>
    <p:extLst>
      <p:ext uri="{BB962C8B-B14F-4D97-AF65-F5344CB8AC3E}">
        <p14:creationId xmlns:p14="http://schemas.microsoft.com/office/powerpoint/2010/main" val="268300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F7575F5E-78A7-4242-B5F7-9E058FCC5C1F}"/>
              </a:ext>
            </a:extLst>
          </p:cNvPr>
          <p:cNvSpPr>
            <a:spLocks noGrp="1" noRot="1" noChangeAspect="1" noTextEdit="1"/>
          </p:cNvSpPr>
          <p:nvPr>
            <p:ph type="sldImg"/>
          </p:nvPr>
        </p:nvSpPr>
        <p:spPr>
          <a:ln/>
        </p:spPr>
      </p:sp>
      <p:sp>
        <p:nvSpPr>
          <p:cNvPr id="9219" name="ノート プレースホルダー 2">
            <a:extLst>
              <a:ext uri="{FF2B5EF4-FFF2-40B4-BE49-F238E27FC236}">
                <a16:creationId xmlns:a16="http://schemas.microsoft.com/office/drawing/2014/main" id="{412EC133-8ADA-458D-96FE-C84BC0507563}"/>
              </a:ext>
            </a:extLst>
          </p:cNvPr>
          <p:cNvSpPr>
            <a:spLocks noGrp="1"/>
          </p:cNvSpPr>
          <p:nvPr>
            <p:ph type="body" idx="1"/>
          </p:nvPr>
        </p:nvSpPr>
        <p:spPr>
          <a:noFill/>
        </p:spPr>
        <p:txBody>
          <a:bodyPr/>
          <a:lstStyle/>
          <a:p>
            <a:r>
              <a:rPr lang="ja-JP" altLang="en-US" sz="1100" dirty="0">
                <a:latin typeface="Arial" panose="020B0604020202020204" pitchFamily="34" charset="0"/>
              </a:rPr>
              <a:t>まずは、このグラフをみてください。</a:t>
            </a:r>
            <a:endParaRPr lang="en-US" altLang="ja-JP" sz="1100" dirty="0">
              <a:latin typeface="Arial" panose="020B0604020202020204" pitchFamily="34" charset="0"/>
            </a:endParaRPr>
          </a:p>
          <a:p>
            <a:r>
              <a:rPr lang="ja-JP" altLang="en-US" sz="1100" dirty="0">
                <a:latin typeface="Arial" panose="020B0604020202020204" pitchFamily="34" charset="0"/>
              </a:rPr>
              <a:t>こちらは国の「高齢社会白書」の中で今後認知症患者がどの程度増加していくのかを推計したグラフになっています。</a:t>
            </a:r>
            <a:endParaRPr lang="en-US" altLang="ja-JP" sz="1100" dirty="0">
              <a:latin typeface="Arial" panose="020B0604020202020204" pitchFamily="34" charset="0"/>
            </a:endParaRPr>
          </a:p>
          <a:p>
            <a:r>
              <a:rPr lang="ja-JP" altLang="en-US" sz="1100" dirty="0">
                <a:latin typeface="Arial" panose="020B0604020202020204" pitchFamily="34" charset="0"/>
              </a:rPr>
              <a:t>各年齢の有病率が一定の場合と上昇した場合の２パターンで計算されていますが、認知症患者数は</a:t>
            </a:r>
            <a:r>
              <a:rPr lang="en-US" altLang="ja-JP" sz="1100" dirty="0">
                <a:latin typeface="Arial" panose="020B0604020202020204" pitchFamily="34" charset="0"/>
              </a:rPr>
              <a:t>2025</a:t>
            </a:r>
            <a:r>
              <a:rPr lang="ja-JP" altLang="en-US" sz="1100" dirty="0">
                <a:latin typeface="Arial" panose="020B0604020202020204" pitchFamily="34" charset="0"/>
              </a:rPr>
              <a:t>年に約</a:t>
            </a:r>
            <a:r>
              <a:rPr lang="en-US" altLang="ja-JP" sz="1100" dirty="0">
                <a:latin typeface="Arial" panose="020B0604020202020204" pitchFamily="34" charset="0"/>
              </a:rPr>
              <a:t>675-730</a:t>
            </a:r>
            <a:r>
              <a:rPr lang="ja-JP" altLang="en-US" sz="1100" dirty="0">
                <a:latin typeface="Arial" panose="020B0604020202020204" pitchFamily="34" charset="0"/>
              </a:rPr>
              <a:t>万人、</a:t>
            </a:r>
            <a:r>
              <a:rPr lang="en-US" altLang="ja-JP" sz="1100" dirty="0">
                <a:latin typeface="Arial" panose="020B0604020202020204" pitchFamily="34" charset="0"/>
              </a:rPr>
              <a:t>2040</a:t>
            </a:r>
            <a:r>
              <a:rPr lang="ja-JP" altLang="en-US" sz="1100" dirty="0">
                <a:latin typeface="Arial" panose="020B0604020202020204" pitchFamily="34" charset="0"/>
              </a:rPr>
              <a:t>年に約</a:t>
            </a:r>
            <a:r>
              <a:rPr lang="en-US" altLang="ja-JP" sz="1100" dirty="0">
                <a:latin typeface="Arial" panose="020B0604020202020204" pitchFamily="34" charset="0"/>
              </a:rPr>
              <a:t>802-953</a:t>
            </a:r>
            <a:r>
              <a:rPr lang="ja-JP" altLang="en-US" sz="1100" dirty="0">
                <a:latin typeface="Arial" panose="020B0604020202020204" pitchFamily="34" charset="0"/>
              </a:rPr>
              <a:t>万人、</a:t>
            </a:r>
            <a:r>
              <a:rPr lang="en-US" altLang="ja-JP" sz="1100" dirty="0">
                <a:latin typeface="Arial" panose="020B0604020202020204" pitchFamily="34" charset="0"/>
              </a:rPr>
              <a:t>2060</a:t>
            </a:r>
            <a:r>
              <a:rPr lang="ja-JP" altLang="en-US" sz="1100" dirty="0">
                <a:latin typeface="Arial" panose="020B0604020202020204" pitchFamily="34" charset="0"/>
              </a:rPr>
              <a:t>年に約</a:t>
            </a:r>
            <a:r>
              <a:rPr lang="en-US" altLang="ja-JP" sz="1100" dirty="0">
                <a:latin typeface="Arial" panose="020B0604020202020204" pitchFamily="34" charset="0"/>
              </a:rPr>
              <a:t>850-1,154</a:t>
            </a:r>
            <a:r>
              <a:rPr lang="ja-JP" altLang="en-US" sz="1100" dirty="0">
                <a:latin typeface="Arial" panose="020B0604020202020204" pitchFamily="34" charset="0"/>
              </a:rPr>
              <a:t>万人と、時代とともに認知症の人が増加することが予測されています。</a:t>
            </a:r>
            <a:endParaRPr lang="en-US" altLang="ja-JP" sz="1100" dirty="0">
              <a:latin typeface="Arial" panose="020B0604020202020204" pitchFamily="34" charset="0"/>
            </a:endParaRPr>
          </a:p>
        </p:txBody>
      </p:sp>
      <p:sp>
        <p:nvSpPr>
          <p:cNvPr id="9220" name="スライド番号プレースホルダー 3">
            <a:extLst>
              <a:ext uri="{FF2B5EF4-FFF2-40B4-BE49-F238E27FC236}">
                <a16:creationId xmlns:a16="http://schemas.microsoft.com/office/drawing/2014/main" id="{BBFCE98A-C86D-4124-86F1-7A03375B8BB2}"/>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2903" indent="-292555">
              <a:defRPr kumimoji="1">
                <a:solidFill>
                  <a:schemeClr val="tx1"/>
                </a:solidFill>
                <a:latin typeface="Arial" panose="020B0604020202020204" pitchFamily="34" charset="0"/>
                <a:ea typeface="ＭＳ Ｐゴシック" panose="020B0600070205080204" pitchFamily="50" charset="-128"/>
              </a:defRPr>
            </a:lvl2pPr>
            <a:lvl3pPr marL="1173450" indent="-234367">
              <a:defRPr kumimoji="1">
                <a:solidFill>
                  <a:schemeClr val="tx1"/>
                </a:solidFill>
                <a:latin typeface="Arial" panose="020B0604020202020204" pitchFamily="34" charset="0"/>
                <a:ea typeface="ＭＳ Ｐゴシック" panose="020B0600070205080204" pitchFamily="50" charset="-128"/>
              </a:defRPr>
            </a:lvl3pPr>
            <a:lvl4pPr marL="1642183" indent="-234367">
              <a:defRPr kumimoji="1">
                <a:solidFill>
                  <a:schemeClr val="tx1"/>
                </a:solidFill>
                <a:latin typeface="Arial" panose="020B0604020202020204" pitchFamily="34" charset="0"/>
                <a:ea typeface="ＭＳ Ｐゴシック" panose="020B0600070205080204" pitchFamily="50" charset="-128"/>
              </a:defRPr>
            </a:lvl4pPr>
            <a:lvl5pPr marL="2112535" indent="-234367">
              <a:defRPr kumimoji="1">
                <a:solidFill>
                  <a:schemeClr val="tx1"/>
                </a:solidFill>
                <a:latin typeface="Arial" panose="020B0604020202020204" pitchFamily="34" charset="0"/>
                <a:ea typeface="ＭＳ Ｐゴシック" panose="020B0600070205080204" pitchFamily="50" charset="-128"/>
              </a:defRPr>
            </a:lvl5pPr>
            <a:lvl6pPr marL="2578035"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536"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9037"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74538"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790092F-9B57-4784-9BE4-126F2BEEC3F4}" type="slidenum">
              <a:rPr lang="en-US" altLang="ja-JP" smtClean="0"/>
              <a:pPr/>
              <a:t>3</a:t>
            </a:fld>
            <a:endParaRPr lang="en-US" altLang="ja-JP" dirty="0"/>
          </a:p>
        </p:txBody>
      </p:sp>
    </p:spTree>
    <p:extLst>
      <p:ext uri="{BB962C8B-B14F-4D97-AF65-F5344CB8AC3E}">
        <p14:creationId xmlns:p14="http://schemas.microsoft.com/office/powerpoint/2010/main" val="3199106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（視聴後）いかがでしたでしょうか。認知症の人本人もこの病気に戸惑っています。</a:t>
            </a:r>
            <a:endParaRPr kumimoji="1" lang="en-US" altLang="ja-JP" dirty="0"/>
          </a:p>
          <a:p>
            <a:endParaRPr kumimoji="1" lang="en-US" altLang="ja-JP" dirty="0"/>
          </a:p>
          <a:p>
            <a:r>
              <a:rPr kumimoji="1" lang="ja-JP" altLang="en-US" dirty="0"/>
              <a:t>仙台市に在住の丹野智文さんは、</a:t>
            </a:r>
            <a:r>
              <a:rPr kumimoji="1" lang="en-US" altLang="ja-JP" dirty="0"/>
              <a:t>39</a:t>
            </a:r>
            <a:r>
              <a:rPr kumimoji="1" lang="ja-JP" altLang="en-US" dirty="0"/>
              <a:t>歳で若年性認知症と診断されたのち、少しでも多くの人に認知症のことを知ってもらいたいとの思いから全国で講演されています。</a:t>
            </a:r>
            <a:endParaRPr kumimoji="1" lang="en-US" altLang="ja-JP" dirty="0"/>
          </a:p>
          <a:p>
            <a:r>
              <a:rPr kumimoji="1" lang="ja-JP" altLang="en-US" dirty="0"/>
              <a:t>当事者や家族が集まって話をする「認知症カフェ」というものが全国でも開設されているのですが、丹野さんが言うには、当事者はあまり認知症カフェに行きたがらないらしいです。</a:t>
            </a:r>
            <a:endParaRPr kumimoji="1" lang="en-US" altLang="ja-JP" dirty="0"/>
          </a:p>
          <a:p>
            <a:r>
              <a:rPr kumimoji="1" lang="ja-JP" altLang="en-US" dirty="0"/>
              <a:t>そのような場では、家族が本人の愚痴を目の前で言い合う場になり、当事者が発言しようとしても「認知症だから」という理由で発言できないことが多いそうです。</a:t>
            </a:r>
            <a:endParaRPr kumimoji="1" lang="en-US" altLang="ja-JP" dirty="0"/>
          </a:p>
          <a:p>
            <a:r>
              <a:rPr kumimoji="1" lang="ja-JP" altLang="en-US" dirty="0"/>
              <a:t>家族からすれば「本当のことを言っている」と思っているはずです。しかし、その言葉が当時者を傷つけてしまうことがあります。</a:t>
            </a:r>
            <a:endParaRPr kumimoji="1" lang="en-US" altLang="ja-JP" dirty="0"/>
          </a:p>
          <a:p>
            <a:r>
              <a:rPr kumimoji="1" lang="ja-JP" altLang="en-US" dirty="0"/>
              <a:t>そのようなことから、ある認知症カフェでは家族と当事者を分けて話合いをしているところもあります。テクニックに目を向けられがちですが、</a:t>
            </a:r>
            <a:endParaRPr kumimoji="1" lang="en-US" altLang="ja-JP" dirty="0"/>
          </a:p>
          <a:p>
            <a:r>
              <a:rPr kumimoji="1" lang="ja-JP" altLang="en-US" dirty="0"/>
              <a:t>傾聴の中で一番重要なのは「本人の気持ちに寄り添う」ということです。ついつい忘れがちですが、これは人と人とが関係を築くためには当たり前のことですよね。</a:t>
            </a:r>
            <a:endParaRPr kumimoji="1" lang="en-US" altLang="ja-JP" dirty="0"/>
          </a:p>
          <a:p>
            <a:endParaRPr kumimoji="1" lang="en-US" altLang="ja-JP" dirty="0"/>
          </a:p>
          <a:p>
            <a:r>
              <a:rPr kumimoji="1" lang="ja-JP" altLang="en-US" dirty="0"/>
              <a:t>今見て感じた事を踏まえ認知症の人本人の気持ちに立ってみて、続きの講義を聞いてみてください。</a:t>
            </a:r>
          </a:p>
        </p:txBody>
      </p:sp>
      <p:sp>
        <p:nvSpPr>
          <p:cNvPr id="4" name="スライド番号プレースホルダー 3"/>
          <p:cNvSpPr>
            <a:spLocks noGrp="1"/>
          </p:cNvSpPr>
          <p:nvPr>
            <p:ph type="sldNum" sz="quarter" idx="10"/>
          </p:nvPr>
        </p:nvSpPr>
        <p:spPr/>
        <p:txBody>
          <a:bodyPr/>
          <a:lstStyle/>
          <a:p>
            <a:pPr>
              <a:defRPr/>
            </a:pPr>
            <a:fld id="{6C09AE03-7F88-40B3-AFAF-B6BD84B1AAA6}" type="slidenum">
              <a:rPr lang="en-US" altLang="ja-JP" smtClean="0"/>
              <a:pPr>
                <a:defRPr/>
              </a:pPr>
              <a:t>30</a:t>
            </a:fld>
            <a:endParaRPr lang="en-US" altLang="ja-JP" dirty="0"/>
          </a:p>
        </p:txBody>
      </p:sp>
    </p:spTree>
    <p:extLst>
      <p:ext uri="{BB962C8B-B14F-4D97-AF65-F5344CB8AC3E}">
        <p14:creationId xmlns:p14="http://schemas.microsoft.com/office/powerpoint/2010/main" val="421705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r>
              <a:rPr lang="ja-JP" altLang="en-US" sz="1100" dirty="0">
                <a:solidFill>
                  <a:srgbClr val="0000FF"/>
                </a:solidFill>
                <a:latin typeface="HG丸ｺﾞｼｯｸM-PRO" pitchFamily="50" charset="-128"/>
                <a:ea typeface="HG丸ｺﾞｼｯｸM-PRO" pitchFamily="50" charset="-128"/>
              </a:rPr>
              <a:t>認知症の人に対応する際の心得として、“３つの「ない」”を紹介します。</a:t>
            </a:r>
            <a:endParaRPr lang="en-US" altLang="ja-JP" sz="1100" dirty="0">
              <a:solidFill>
                <a:srgbClr val="0000FF"/>
              </a:solidFill>
              <a:latin typeface="HG丸ｺﾞｼｯｸM-PRO" pitchFamily="50" charset="-128"/>
              <a:ea typeface="HG丸ｺﾞｼｯｸM-PRO" pitchFamily="50" charset="-128"/>
            </a:endParaRPr>
          </a:p>
          <a:p>
            <a:endParaRPr lang="en-US" altLang="ja-JP" sz="1100" dirty="0">
              <a:solidFill>
                <a:srgbClr val="0000FF"/>
              </a:solidFill>
              <a:latin typeface="HG丸ｺﾞｼｯｸM-PRO" pitchFamily="50" charset="-128"/>
              <a:ea typeface="HG丸ｺﾞｼｯｸM-PRO" pitchFamily="50" charset="-128"/>
            </a:endParaRPr>
          </a:p>
          <a:p>
            <a:r>
              <a:rPr lang="ja-JP" altLang="en-US" sz="1100" dirty="0">
                <a:latin typeface="HGPｺﾞｼｯｸM" pitchFamily="50" charset="-128"/>
                <a:ea typeface="HGPｺﾞｼｯｸM" pitchFamily="50" charset="-128"/>
              </a:rPr>
              <a:t>１　驚かせない</a:t>
            </a:r>
            <a:endParaRPr lang="en-US" altLang="ja-JP" sz="1100" dirty="0">
              <a:latin typeface="HGPｺﾞｼｯｸM" pitchFamily="50" charset="-128"/>
              <a:ea typeface="HGPｺﾞｼｯｸM" pitchFamily="50" charset="-128"/>
            </a:endParaRPr>
          </a:p>
          <a:p>
            <a:r>
              <a:rPr lang="ja-JP" altLang="en-US" sz="1100" dirty="0">
                <a:latin typeface="HGPｺﾞｼｯｸM" pitchFamily="50" charset="-128"/>
                <a:ea typeface="HGPｺﾞｼｯｸM" pitchFamily="50" charset="-128"/>
              </a:rPr>
              <a:t>２　急がせない</a:t>
            </a:r>
            <a:endParaRPr lang="en-US" altLang="ja-JP" sz="1100" dirty="0">
              <a:latin typeface="HGPｺﾞｼｯｸM" pitchFamily="50" charset="-128"/>
              <a:ea typeface="HGPｺﾞｼｯｸM" pitchFamily="50" charset="-128"/>
            </a:endParaRPr>
          </a:p>
          <a:p>
            <a:r>
              <a:rPr lang="ja-JP" altLang="en-US" sz="1100" dirty="0">
                <a:latin typeface="HGPｺﾞｼｯｸM" pitchFamily="50" charset="-128"/>
                <a:ea typeface="HGPｺﾞｼｯｸM" pitchFamily="50" charset="-128"/>
              </a:rPr>
              <a:t>３　自尊心を傷つけない</a:t>
            </a:r>
          </a:p>
          <a:p>
            <a:endParaRPr lang="en-US" altLang="ja-JP" sz="1100" dirty="0">
              <a:solidFill>
                <a:srgbClr val="0000FF"/>
              </a:solidFill>
              <a:latin typeface="HG丸ｺﾞｼｯｸM-PRO" pitchFamily="50" charset="-128"/>
              <a:ea typeface="HG丸ｺﾞｼｯｸM-PRO" pitchFamily="50" charset="-128"/>
            </a:endParaRPr>
          </a:p>
          <a:p>
            <a:r>
              <a:rPr lang="ja-JP" altLang="en-US" sz="1100" dirty="0">
                <a:solidFill>
                  <a:srgbClr val="0000FF"/>
                </a:solidFill>
                <a:latin typeface="HG丸ｺﾞｼｯｸM-PRO" pitchFamily="50" charset="-128"/>
                <a:ea typeface="HG丸ｺﾞｼｯｸM-PRO" pitchFamily="50" charset="-128"/>
              </a:rPr>
              <a:t>ひとつひとつ、例を挙げて、説明します。</a:t>
            </a:r>
            <a:endParaRPr lang="en-US" altLang="ja-JP" sz="1100" dirty="0">
              <a:solidFill>
                <a:srgbClr val="0000FF"/>
              </a:solidFill>
              <a:latin typeface="HG丸ｺﾞｼｯｸM-PRO" pitchFamily="50" charset="-128"/>
              <a:ea typeface="HG丸ｺﾞｼｯｸM-PRO" pitchFamily="50" charset="-128"/>
            </a:endParaRPr>
          </a:p>
          <a:p>
            <a:endParaRPr lang="en-US" altLang="ja-JP" sz="1100" dirty="0">
              <a:solidFill>
                <a:srgbClr val="0000FF"/>
              </a:solidFill>
              <a:latin typeface="HG丸ｺﾞｼｯｸM-PRO" pitchFamily="50" charset="-128"/>
              <a:ea typeface="HG丸ｺﾞｼｯｸM-PRO" pitchFamily="50" charset="-128"/>
            </a:endParaRPr>
          </a:p>
        </p:txBody>
      </p:sp>
      <p:sp>
        <p:nvSpPr>
          <p:cNvPr id="6963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99B2F77-5612-44F5-9E6E-C4D5B685CE99}" type="slidenum">
              <a:rPr lang="en-US" altLang="ja-JP" smtClean="0"/>
              <a:pPr eaLnBrk="1" hangingPunct="1"/>
              <a:t>31</a:t>
            </a:fld>
            <a:endParaRPr lang="en-US" altLang="ja-JP"/>
          </a:p>
        </p:txBody>
      </p:sp>
    </p:spTree>
    <p:extLst>
      <p:ext uri="{BB962C8B-B14F-4D97-AF65-F5344CB8AC3E}">
        <p14:creationId xmlns:p14="http://schemas.microsoft.com/office/powerpoint/2010/main" val="4243441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B0914EB-D858-4B47-809E-9BDF17E67B58}" type="slidenum">
              <a:rPr lang="en-US" altLang="ja-JP" smtClean="0"/>
              <a:pPr eaLnBrk="1" hangingPunct="1"/>
              <a:t>32</a:t>
            </a:fld>
            <a:endParaRPr lang="en-US" altLang="ja-JP"/>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defTabSz="931002" eaLnBrk="1" hangingPunct="1">
              <a:defRPr/>
            </a:pPr>
            <a:r>
              <a:rPr lang="ja-JP" altLang="en-US" sz="1100" dirty="0">
                <a:latin typeface="HGPｺﾞｼｯｸM" pitchFamily="50" charset="-128"/>
                <a:ea typeface="HGPｺﾞｼｯｸM" pitchFamily="50" charset="-128"/>
              </a:rPr>
              <a:t>まず、「驚かせない」の例です。</a:t>
            </a:r>
            <a:endParaRPr lang="en-US" altLang="ja-JP" sz="1100" dirty="0">
              <a:latin typeface="HGPｺﾞｼｯｸM" pitchFamily="50" charset="-128"/>
              <a:ea typeface="HGPｺﾞｼｯｸM" pitchFamily="50" charset="-128"/>
            </a:endParaRPr>
          </a:p>
          <a:p>
            <a:pPr eaLnBrk="1" hangingPunct="1"/>
            <a:endParaRPr lang="en-US" altLang="ja-JP" dirty="0"/>
          </a:p>
          <a:p>
            <a:pPr eaLnBrk="1" hangingPunct="1"/>
            <a:r>
              <a:rPr lang="ja-JP" altLang="en-US" dirty="0"/>
              <a:t>後ろからの声掛けや、突然近づくといった死角からの接近に驚いてしまうことがあります。</a:t>
            </a:r>
            <a:endParaRPr lang="en-US" altLang="ja-JP" dirty="0"/>
          </a:p>
          <a:p>
            <a:pPr eaLnBrk="1" hangingPunct="1"/>
            <a:endParaRPr lang="en-US" altLang="ja-JP" dirty="0"/>
          </a:p>
          <a:p>
            <a:pPr eaLnBrk="1" hangingPunct="1"/>
            <a:r>
              <a:rPr lang="ja-JP" altLang="en-US" dirty="0"/>
              <a:t>相手の視野に入ってから近づいたり、声掛けをしたりしましょう。</a:t>
            </a:r>
            <a:endParaRPr lang="en-US" altLang="ja-JP" dirty="0"/>
          </a:p>
          <a:p>
            <a:pPr eaLnBrk="1" hangingPunct="1"/>
            <a:endParaRPr lang="en-US" altLang="ja-JP" dirty="0"/>
          </a:p>
          <a:p>
            <a:pPr eaLnBrk="1" hangingPunct="1"/>
            <a:endParaRPr lang="en-US" altLang="ja-JP" dirty="0"/>
          </a:p>
          <a:p>
            <a:pPr eaLnBrk="1" hangingPunct="1"/>
            <a:endParaRPr lang="ja-JP" altLang="ja-JP" dirty="0"/>
          </a:p>
        </p:txBody>
      </p:sp>
    </p:spTree>
    <p:extLst>
      <p:ext uri="{BB962C8B-B14F-4D97-AF65-F5344CB8AC3E}">
        <p14:creationId xmlns:p14="http://schemas.microsoft.com/office/powerpoint/2010/main" val="3907246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B0391CC-788D-44D1-9802-29D3DD4ECBF2}" type="slidenum">
              <a:rPr lang="en-US" altLang="ja-JP" smtClean="0"/>
              <a:pPr eaLnBrk="1" hangingPunct="1"/>
              <a:t>33</a:t>
            </a:fld>
            <a:endParaRPr lang="en-US" altLang="ja-JP"/>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defTabSz="931002">
              <a:defRPr/>
            </a:pPr>
            <a:r>
              <a:rPr lang="ja-JP" altLang="en-US" sz="1100" dirty="0">
                <a:latin typeface="HGPｺﾞｼｯｸM" pitchFamily="50" charset="-128"/>
                <a:ea typeface="HGPｺﾞｼｯｸM" pitchFamily="50" charset="-128"/>
              </a:rPr>
              <a:t>次に、「急がせない」の例です。</a:t>
            </a:r>
            <a:endParaRPr lang="en-US" altLang="ja-JP" sz="1100" dirty="0">
              <a:latin typeface="HGPｺﾞｼｯｸM" pitchFamily="50" charset="-128"/>
              <a:ea typeface="HGPｺﾞｼｯｸM" pitchFamily="50" charset="-128"/>
            </a:endParaRPr>
          </a:p>
          <a:p>
            <a:pPr defTabSz="931002">
              <a:defRPr/>
            </a:pPr>
            <a:endParaRPr lang="en-US" altLang="ja-JP" sz="1100" dirty="0">
              <a:latin typeface="HGPｺﾞｼｯｸM" pitchFamily="50" charset="-128"/>
              <a:ea typeface="HGPｺﾞｼｯｸM" pitchFamily="50" charset="-128"/>
            </a:endParaRPr>
          </a:p>
          <a:p>
            <a:pPr defTabSz="931002">
              <a:defRPr/>
            </a:pPr>
            <a:r>
              <a:rPr lang="ja-JP" altLang="en-US" sz="1100" dirty="0">
                <a:latin typeface="HGPｺﾞｼｯｸM" pitchFamily="50" charset="-128"/>
                <a:ea typeface="HGPｺﾞｼｯｸM" pitchFamily="50" charset="-128"/>
              </a:rPr>
              <a:t>判断力の低下により、周囲のスピードについていけない、言葉の理解に時間がかかり、パニックを起こしてしまうことがります。</a:t>
            </a:r>
            <a:endParaRPr lang="en-US" altLang="ja-JP" sz="1100" dirty="0">
              <a:latin typeface="HGPｺﾞｼｯｸM" pitchFamily="50" charset="-128"/>
              <a:ea typeface="HGPｺﾞｼｯｸM" pitchFamily="50" charset="-128"/>
            </a:endParaRPr>
          </a:p>
          <a:p>
            <a:pPr defTabSz="931002">
              <a:defRPr/>
            </a:pPr>
            <a:endParaRPr lang="en-US" altLang="ja-JP" sz="1100" dirty="0">
              <a:latin typeface="HGPｺﾞｼｯｸM" pitchFamily="50" charset="-128"/>
              <a:ea typeface="HGPｺﾞｼｯｸM" pitchFamily="50" charset="-128"/>
            </a:endParaRPr>
          </a:p>
          <a:p>
            <a:pPr defTabSz="931002">
              <a:defRPr/>
            </a:pPr>
            <a:r>
              <a:rPr lang="ja-JP" altLang="en-US" sz="1100" dirty="0">
                <a:latin typeface="HGPｺﾞｼｯｸM" pitchFamily="50" charset="-128"/>
                <a:ea typeface="HGPｺﾞｼｯｸM" pitchFamily="50" charset="-128"/>
              </a:rPr>
              <a:t>ゆったり、穏やかに、笑顔で、本人のペースに合わせた対応をしましょう。</a:t>
            </a:r>
            <a:endParaRPr lang="en-US" altLang="ja-JP" sz="1100" dirty="0">
              <a:latin typeface="HGPｺﾞｼｯｸM" pitchFamily="50" charset="-128"/>
              <a:ea typeface="HGPｺﾞｼｯｸM" pitchFamily="50" charset="-128"/>
            </a:endParaRPr>
          </a:p>
          <a:p>
            <a:pPr defTabSz="931002">
              <a:defRPr/>
            </a:pPr>
            <a:endParaRPr lang="en-US" altLang="ja-JP" sz="1100" dirty="0">
              <a:latin typeface="HGPｺﾞｼｯｸM" pitchFamily="50" charset="-128"/>
              <a:ea typeface="HGPｺﾞｼｯｸM" pitchFamily="50" charset="-128"/>
            </a:endParaRPr>
          </a:p>
          <a:p>
            <a:pPr defTabSz="931002">
              <a:defRPr/>
            </a:pPr>
            <a:endParaRPr lang="en-US" altLang="ja-JP" sz="11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3653214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4DC4332-3B3E-4B22-A430-F66C08B65C7C}" type="slidenum">
              <a:rPr lang="en-US" altLang="ja-JP" smtClean="0"/>
              <a:pPr eaLnBrk="1" hangingPunct="1"/>
              <a:t>34</a:t>
            </a:fld>
            <a:endParaRPr lang="en-US" altLang="ja-JP"/>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defTabSz="931002" eaLnBrk="1" hangingPunct="1">
              <a:defRPr/>
            </a:pPr>
            <a:r>
              <a:rPr lang="ja-JP" altLang="en-US" sz="1100" dirty="0">
                <a:latin typeface="HGPｺﾞｼｯｸM" pitchFamily="50" charset="-128"/>
                <a:ea typeface="HGPｺﾞｼｯｸM" pitchFamily="50" charset="-128"/>
              </a:rPr>
              <a:t>最後に、「自尊心を傷つけない」の例です。</a:t>
            </a:r>
            <a:endParaRPr lang="en-US" altLang="ja-JP" sz="1100" dirty="0">
              <a:latin typeface="HGPｺﾞｼｯｸM" pitchFamily="50" charset="-128"/>
              <a:ea typeface="HGPｺﾞｼｯｸM" pitchFamily="50" charset="-128"/>
            </a:endParaRPr>
          </a:p>
          <a:p>
            <a:pPr eaLnBrk="1" hangingPunct="1"/>
            <a:endParaRPr lang="en-US" altLang="ja-JP" dirty="0"/>
          </a:p>
          <a:p>
            <a:pPr eaLnBrk="1" hangingPunct="1"/>
            <a:r>
              <a:rPr lang="ja-JP" altLang="en-US" dirty="0"/>
              <a:t>間違った行動、意味不明な行動をしていても、本人に悪気はありません。</a:t>
            </a:r>
            <a:endParaRPr lang="en-US" altLang="ja-JP" dirty="0"/>
          </a:p>
          <a:p>
            <a:pPr eaLnBrk="1" hangingPunct="1"/>
            <a:r>
              <a:rPr lang="ja-JP" altLang="en-US" dirty="0"/>
              <a:t>行動を指摘されることで自尊心を傷つけてしまうかもしれません。</a:t>
            </a:r>
            <a:endParaRPr lang="en-US" altLang="ja-JP" dirty="0"/>
          </a:p>
          <a:p>
            <a:pPr eaLnBrk="1" hangingPunct="1"/>
            <a:endParaRPr lang="en-US" altLang="ja-JP" dirty="0"/>
          </a:p>
          <a:p>
            <a:pPr eaLnBrk="1" hangingPunct="1"/>
            <a:r>
              <a:rPr lang="ja-JP" altLang="en-US" dirty="0"/>
              <a:t>否定したり、無視をしたりせず「大丈夫」と安心させながら、ゆったりと接しましょう。</a:t>
            </a:r>
            <a:endParaRPr lang="en-US" altLang="ja-JP" dirty="0"/>
          </a:p>
          <a:p>
            <a:pPr eaLnBrk="1" hangingPunct="1"/>
            <a:endParaRPr lang="en-US" altLang="ja-JP" dirty="0"/>
          </a:p>
          <a:p>
            <a:pPr eaLnBrk="1" hangingPunct="1"/>
            <a:endParaRPr lang="ja-JP" altLang="ja-JP" dirty="0"/>
          </a:p>
        </p:txBody>
      </p:sp>
    </p:spTree>
    <p:extLst>
      <p:ext uri="{BB962C8B-B14F-4D97-AF65-F5344CB8AC3E}">
        <p14:creationId xmlns:p14="http://schemas.microsoft.com/office/powerpoint/2010/main" val="1328674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ー 1"/>
          <p:cNvSpPr>
            <a:spLocks noGrp="1" noRot="1" noChangeAspect="1" noTextEdit="1"/>
          </p:cNvSpPr>
          <p:nvPr>
            <p:ph type="sldImg"/>
          </p:nvPr>
        </p:nvSpPr>
        <p:spPr>
          <a:ln/>
        </p:spPr>
      </p:sp>
      <p:sp>
        <p:nvSpPr>
          <p:cNvPr id="69635" name="ノート プレースホルダー 2"/>
          <p:cNvSpPr>
            <a:spLocks noGrp="1"/>
          </p:cNvSpPr>
          <p:nvPr>
            <p:ph type="body" idx="1"/>
          </p:nvPr>
        </p:nvSpPr>
        <p:spPr>
          <a:noFill/>
        </p:spPr>
        <p:txBody>
          <a:bodyPr/>
          <a:lstStyle/>
          <a:p>
            <a:r>
              <a:rPr lang="ja-JP" altLang="en-US" sz="1100" dirty="0"/>
              <a:t>次に、関わる際の具体的なポイントです。</a:t>
            </a:r>
            <a:endParaRPr lang="en-US" altLang="ja-JP" sz="1100" dirty="0"/>
          </a:p>
          <a:p>
            <a:endParaRPr lang="en-US" altLang="ja-JP" sz="1100" dirty="0"/>
          </a:p>
          <a:p>
            <a:r>
              <a:rPr lang="ja-JP" altLang="en-US" sz="1100" dirty="0"/>
              <a:t>●「まずは見守る」</a:t>
            </a:r>
            <a:endParaRPr lang="en-US" altLang="ja-JP" sz="1100" dirty="0"/>
          </a:p>
          <a:p>
            <a:r>
              <a:rPr lang="ja-JP" altLang="en-US" sz="1100" dirty="0"/>
              <a:t>　認知症と思われる人に気づいたら、本人や他の人に気づかれないように、一定の距離を保ち、さりげなく様子を見守ります。近づきすぎたり、ジロジロ見たりするのは禁物です。　</a:t>
            </a:r>
            <a:endParaRPr lang="en-US" altLang="ja-JP" sz="1100" dirty="0"/>
          </a:p>
          <a:p>
            <a:r>
              <a:rPr lang="ja-JP" altLang="en-US" sz="1100" dirty="0"/>
              <a:t>●「余裕を持って対応する」</a:t>
            </a:r>
            <a:endParaRPr lang="en-US" altLang="ja-JP" sz="1100" dirty="0"/>
          </a:p>
          <a:p>
            <a:r>
              <a:rPr lang="ja-JP" altLang="en-US" sz="1100" dirty="0"/>
              <a:t>　こちらが困惑や焦りを感じていると、相手にも伝わって動揺させてしまいます。自然な笑顔で応じましょう。　</a:t>
            </a:r>
            <a:endParaRPr lang="en-US" altLang="ja-JP" sz="1100" dirty="0"/>
          </a:p>
          <a:p>
            <a:r>
              <a:rPr lang="ja-JP" altLang="en-US" sz="1100" dirty="0"/>
              <a:t>●「声をかける時は１人で」</a:t>
            </a:r>
            <a:endParaRPr lang="en-US" altLang="ja-JP" sz="1100" dirty="0"/>
          </a:p>
          <a:p>
            <a:r>
              <a:rPr lang="ja-JP" altLang="en-US" sz="1100" dirty="0"/>
              <a:t>　複数で取り囲むと恐怖心を煽りやすいので、できるだけ１人で声をかけます。　</a:t>
            </a:r>
            <a:endParaRPr lang="en-US" altLang="ja-JP" sz="1100" dirty="0"/>
          </a:p>
          <a:p>
            <a:r>
              <a:rPr lang="ja-JP" altLang="en-US" sz="1100" dirty="0"/>
              <a:t>●「後ろから声をかけない」</a:t>
            </a:r>
            <a:endParaRPr lang="en-US" altLang="ja-JP" sz="1100" dirty="0"/>
          </a:p>
          <a:p>
            <a:r>
              <a:rPr lang="ja-JP" altLang="en-US" sz="1100" dirty="0"/>
              <a:t>　一定の距離で相手の視野に入ったところで声をかけます。唐突な声掛けは禁物です。　</a:t>
            </a:r>
            <a:endParaRPr lang="en-US" altLang="ja-JP" sz="1100" dirty="0"/>
          </a:p>
          <a:p>
            <a:r>
              <a:rPr lang="ja-JP" altLang="en-US" sz="1100" dirty="0"/>
              <a:t>●「相手に目線を合わせて優しい口調で」</a:t>
            </a:r>
            <a:endParaRPr lang="en-US" altLang="ja-JP" sz="1100" dirty="0"/>
          </a:p>
          <a:p>
            <a:r>
              <a:rPr lang="ja-JP" altLang="en-US" sz="1100" dirty="0"/>
              <a:t>　小柄な方の場合は、体を低くして目線を同じ高さにして対応します。　</a:t>
            </a:r>
            <a:endParaRPr lang="en-US" altLang="ja-JP" sz="1100" dirty="0"/>
          </a:p>
          <a:p>
            <a:r>
              <a:rPr lang="ja-JP" altLang="en-US" sz="1100" dirty="0"/>
              <a:t>●「おだやかに、はっきりした滑舌で」</a:t>
            </a:r>
            <a:endParaRPr lang="en-US" altLang="ja-JP" sz="1100" dirty="0"/>
          </a:p>
          <a:p>
            <a:r>
              <a:rPr lang="ja-JP" altLang="en-US" sz="1100" dirty="0"/>
              <a:t>　早口、大声、甲高い声でまくしたてない事が大切です。　</a:t>
            </a:r>
            <a:endParaRPr lang="en-US" altLang="ja-JP" sz="1100" dirty="0"/>
          </a:p>
          <a:p>
            <a:r>
              <a:rPr lang="ja-JP" altLang="en-US" sz="1100" dirty="0"/>
              <a:t>●「相手の言葉に耳を傾けてゆっくり対応する」</a:t>
            </a:r>
            <a:endParaRPr lang="en-US" altLang="ja-JP" sz="1100" dirty="0"/>
          </a:p>
          <a:p>
            <a:r>
              <a:rPr lang="ja-JP" altLang="en-US" sz="1100" dirty="0"/>
              <a:t>　　認知症の方は急かされるのが苦手です。また、同時に複数の問いに答えることも苦手です。相手の反応を伺いながら会話をしましょう。　</a:t>
            </a:r>
            <a:endParaRPr lang="en-US" altLang="ja-JP" sz="1100" dirty="0"/>
          </a:p>
        </p:txBody>
      </p:sp>
      <p:sp>
        <p:nvSpPr>
          <p:cNvPr id="6963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99B2F77-5612-44F5-9E6E-C4D5B685CE99}" type="slidenum">
              <a:rPr lang="en-US" altLang="ja-JP" smtClean="0"/>
              <a:pPr eaLnBrk="1" hangingPunct="1"/>
              <a:t>35</a:t>
            </a:fld>
            <a:endParaRPr lang="en-US" altLang="ja-JP"/>
          </a:p>
        </p:txBody>
      </p:sp>
    </p:spTree>
    <p:extLst>
      <p:ext uri="{BB962C8B-B14F-4D97-AF65-F5344CB8AC3E}">
        <p14:creationId xmlns:p14="http://schemas.microsoft.com/office/powerpoint/2010/main" val="1406057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EA6BDF96-C8F0-4BF6-B07C-5FCF7EF8B0F8}"/>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7EE2A7B9-BDFA-4D61-8034-51882A59BE65}"/>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では、なぜ余裕を持つことが必要なのでしょうか。</a:t>
            </a:r>
            <a:endParaRPr lang="en-US" altLang="ja-JP"/>
          </a:p>
          <a:p>
            <a:r>
              <a:rPr lang="ja-JP" altLang="en-US"/>
              <a:t>それは、私たちが焦ったりイライラすることで、相手に不快な思いが伝わり、結果、支援しにくくなるからです。</a:t>
            </a:r>
          </a:p>
        </p:txBody>
      </p:sp>
      <p:sp>
        <p:nvSpPr>
          <p:cNvPr id="44036" name="スライド番号プレースホルダー 3">
            <a:extLst>
              <a:ext uri="{FF2B5EF4-FFF2-40B4-BE49-F238E27FC236}">
                <a16:creationId xmlns:a16="http://schemas.microsoft.com/office/drawing/2014/main" id="{FB31649B-B58B-4606-B900-1526569142FC}"/>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07CE69EC-E50D-4F66-B533-5ADB29D064C0}" type="slidenum">
              <a:rPr lang="ja-JP" altLang="en-US" smtClean="0"/>
              <a:pPr/>
              <a:t>36</a:t>
            </a:fld>
            <a:endParaRPr lang="ja-JP" altLang="en-US"/>
          </a:p>
        </p:txBody>
      </p:sp>
    </p:spTree>
    <p:extLst>
      <p:ext uri="{BB962C8B-B14F-4D97-AF65-F5344CB8AC3E}">
        <p14:creationId xmlns:p14="http://schemas.microsoft.com/office/powerpoint/2010/main" val="261087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a:extLst>
              <a:ext uri="{FF2B5EF4-FFF2-40B4-BE49-F238E27FC236}">
                <a16:creationId xmlns:a16="http://schemas.microsoft.com/office/drawing/2014/main" id="{E6C6825B-5B8F-4876-89F5-B3196A15F649}"/>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a:extLst>
              <a:ext uri="{FF2B5EF4-FFF2-40B4-BE49-F238E27FC236}">
                <a16:creationId xmlns:a16="http://schemas.microsoft.com/office/drawing/2014/main" id="{17586C96-C600-4385-B62D-4029B9302AE3}"/>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これには理由があります。</a:t>
            </a:r>
            <a:endParaRPr lang="en-US" altLang="ja-JP" dirty="0"/>
          </a:p>
          <a:p>
            <a:r>
              <a:rPr lang="ja-JP" altLang="en-US" dirty="0"/>
              <a:t>感情残像の法則というのもがあり、嫌なことを言われても言葉の内容は忘れますが、その時の感情は覚えていると言われています。</a:t>
            </a:r>
            <a:endParaRPr lang="en-US" altLang="ja-JP" dirty="0"/>
          </a:p>
          <a:p>
            <a:r>
              <a:rPr lang="ja-JP" altLang="en-US" dirty="0"/>
              <a:t>「早くしなさいよ」「先程注意したばかりでしょう」「いいかげんにしてちょうだい」「もう手を出さないで」というような、催促、注意、禁止などの言葉は、</a:t>
            </a:r>
            <a:endParaRPr lang="en-US" altLang="ja-JP" dirty="0"/>
          </a:p>
          <a:p>
            <a:r>
              <a:rPr lang="ja-JP" altLang="en-US" dirty="0"/>
              <a:t>「聞いたことはすぐ忘れるが、その時受けた感情が残る」という「感情残像の法則」によって、嫌な感情のみが残り、相手は非協力的な態度を示しやすくなります。</a:t>
            </a:r>
            <a:endParaRPr lang="en-US" altLang="ja-JP" dirty="0"/>
          </a:p>
          <a:p>
            <a:endParaRPr lang="ja-JP" altLang="en-US" dirty="0"/>
          </a:p>
        </p:txBody>
      </p:sp>
      <p:sp>
        <p:nvSpPr>
          <p:cNvPr id="46084" name="スライド番号プレースホルダー 3">
            <a:extLst>
              <a:ext uri="{FF2B5EF4-FFF2-40B4-BE49-F238E27FC236}">
                <a16:creationId xmlns:a16="http://schemas.microsoft.com/office/drawing/2014/main" id="{25472E48-5075-4A4D-AF31-0C21D7B278B6}"/>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6D53CADF-5D7F-439E-8AD0-953DA0DC7193}" type="slidenum">
              <a:rPr lang="ja-JP" altLang="en-US" smtClean="0"/>
              <a:pPr/>
              <a:t>37</a:t>
            </a:fld>
            <a:endParaRPr lang="ja-JP" altLang="en-US"/>
          </a:p>
        </p:txBody>
      </p:sp>
    </p:spTree>
    <p:extLst>
      <p:ext uri="{BB962C8B-B14F-4D97-AF65-F5344CB8AC3E}">
        <p14:creationId xmlns:p14="http://schemas.microsoft.com/office/powerpoint/2010/main" val="139377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21075D8F-6FEB-49A6-8DBE-A44DE4253767}"/>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550838BF-55F7-4AE4-936F-B3245B8E2D7F}"/>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次に私たちがイライラする原因について考えます。</a:t>
            </a:r>
            <a:endParaRPr lang="en-US" altLang="ja-JP" dirty="0"/>
          </a:p>
          <a:p>
            <a:r>
              <a:rPr lang="ja-JP" altLang="en-US" dirty="0"/>
              <a:t>支援者は「時間が長くかかる」ことにがまんできないことよりも、「ゆっくりしたペース」を見せられることに我慢できないことの方が多いようです。</a:t>
            </a:r>
          </a:p>
          <a:p>
            <a:r>
              <a:rPr lang="ja-JP" altLang="en-US" dirty="0"/>
              <a:t>例えば、「時間をかけて食事をするのを待つ」「悩みながら財布からお金を出す」といったことです。</a:t>
            </a:r>
          </a:p>
        </p:txBody>
      </p:sp>
      <p:sp>
        <p:nvSpPr>
          <p:cNvPr id="48132" name="スライド番号プレースホルダー 3">
            <a:extLst>
              <a:ext uri="{FF2B5EF4-FFF2-40B4-BE49-F238E27FC236}">
                <a16:creationId xmlns:a16="http://schemas.microsoft.com/office/drawing/2014/main" id="{282B9CF0-CC65-40BC-A13A-8D72E83171DC}"/>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9F2B7671-1858-447E-8241-86E4D9509677}" type="slidenum">
              <a:rPr lang="ja-JP" altLang="en-US" smtClean="0"/>
              <a:pPr/>
              <a:t>38</a:t>
            </a:fld>
            <a:endParaRPr lang="ja-JP" altLang="en-US"/>
          </a:p>
        </p:txBody>
      </p:sp>
    </p:spTree>
    <p:extLst>
      <p:ext uri="{BB962C8B-B14F-4D97-AF65-F5344CB8AC3E}">
        <p14:creationId xmlns:p14="http://schemas.microsoft.com/office/powerpoint/2010/main" val="3220526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2CBC0FBC-69DC-4963-9EB0-3FEFF632DE3B}"/>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a:extLst>
              <a:ext uri="{FF2B5EF4-FFF2-40B4-BE49-F238E27FC236}">
                <a16:creationId xmlns:a16="http://schemas.microsoft.com/office/drawing/2014/main" id="{C4F38A39-4A1C-46E6-8608-21E4D0086407}"/>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イライラしているとき、みなさんはこんなことしていませんか？</a:t>
            </a:r>
            <a:endParaRPr lang="en-US" altLang="ja-JP" dirty="0"/>
          </a:p>
          <a:p>
            <a:r>
              <a:rPr lang="ja-JP" altLang="en-US" dirty="0"/>
              <a:t>眉間にしわを寄せたり、舌打ち、腕組み、貧乏ゆすりはしていませんか？</a:t>
            </a:r>
          </a:p>
          <a:p>
            <a:endParaRPr lang="ja-JP" altLang="en-US" dirty="0"/>
          </a:p>
        </p:txBody>
      </p:sp>
      <p:sp>
        <p:nvSpPr>
          <p:cNvPr id="50180" name="スライド番号プレースホルダー 3">
            <a:extLst>
              <a:ext uri="{FF2B5EF4-FFF2-40B4-BE49-F238E27FC236}">
                <a16:creationId xmlns:a16="http://schemas.microsoft.com/office/drawing/2014/main" id="{D9AAB4AE-ACB3-431B-9621-BEE3E76E9CDB}"/>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8BBC676B-F3C0-4824-A070-8F9E209531C2}" type="slidenum">
              <a:rPr lang="ja-JP" altLang="en-US" smtClean="0"/>
              <a:pPr/>
              <a:t>39</a:t>
            </a:fld>
            <a:endParaRPr lang="ja-JP" altLang="en-US"/>
          </a:p>
        </p:txBody>
      </p:sp>
    </p:spTree>
    <p:extLst>
      <p:ext uri="{BB962C8B-B14F-4D97-AF65-F5344CB8AC3E}">
        <p14:creationId xmlns:p14="http://schemas.microsoft.com/office/powerpoint/2010/main" val="25278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16C2B9F3-4BF2-4C8B-8EB7-3C423614CAB3}"/>
              </a:ext>
            </a:extLst>
          </p:cNvPr>
          <p:cNvSpPr>
            <a:spLocks noGrp="1" noRot="1" noChangeAspect="1" noTextEdit="1"/>
          </p:cNvSpPr>
          <p:nvPr>
            <p:ph type="sldImg"/>
          </p:nvPr>
        </p:nvSpPr>
        <p:spPr>
          <a:ln/>
        </p:spPr>
      </p:sp>
      <p:sp>
        <p:nvSpPr>
          <p:cNvPr id="11267" name="ノート プレースホルダー 2">
            <a:extLst>
              <a:ext uri="{FF2B5EF4-FFF2-40B4-BE49-F238E27FC236}">
                <a16:creationId xmlns:a16="http://schemas.microsoft.com/office/drawing/2014/main" id="{9CA7A5F8-7A5E-4E10-996F-C1E1C4B907C4}"/>
              </a:ext>
            </a:extLst>
          </p:cNvPr>
          <p:cNvSpPr>
            <a:spLocks noGrp="1"/>
          </p:cNvSpPr>
          <p:nvPr>
            <p:ph type="body" idx="1"/>
          </p:nvPr>
        </p:nvSpPr>
        <p:spPr>
          <a:noFill/>
        </p:spPr>
        <p:txBody>
          <a:bodyPr/>
          <a:lstStyle/>
          <a:p>
            <a:r>
              <a:rPr lang="ja-JP" altLang="en-US" sz="1100" dirty="0">
                <a:latin typeface="Arial" panose="020B0604020202020204" pitchFamily="34" charset="0"/>
              </a:rPr>
              <a:t>最近の研究では</a:t>
            </a:r>
            <a:r>
              <a:rPr lang="en-US" altLang="ja-JP" sz="1100" dirty="0">
                <a:latin typeface="Arial" panose="020B0604020202020204" pitchFamily="34" charset="0"/>
              </a:rPr>
              <a:t>85</a:t>
            </a:r>
            <a:r>
              <a:rPr lang="ja-JP" altLang="en-US" sz="1100" dirty="0">
                <a:latin typeface="Arial" panose="020B0604020202020204" pitchFamily="34" charset="0"/>
              </a:rPr>
              <a:t>歳以上になると</a:t>
            </a:r>
            <a:r>
              <a:rPr lang="en-US" altLang="ja-JP" sz="1100" dirty="0">
                <a:latin typeface="Arial" panose="020B0604020202020204" pitchFamily="34" charset="0"/>
              </a:rPr>
              <a:t>40</a:t>
            </a:r>
            <a:r>
              <a:rPr lang="ja-JP" altLang="en-US" sz="1100" dirty="0">
                <a:latin typeface="Arial" panose="020B0604020202020204" pitchFamily="34" charset="0"/>
              </a:rPr>
              <a:t>パーセント、</a:t>
            </a:r>
            <a:r>
              <a:rPr lang="en-US" altLang="ja-JP" sz="1100" dirty="0">
                <a:latin typeface="Arial" panose="020B0604020202020204" pitchFamily="34" charset="0"/>
              </a:rPr>
              <a:t>90</a:t>
            </a:r>
            <a:r>
              <a:rPr lang="ja-JP" altLang="en-US" sz="1100" dirty="0">
                <a:latin typeface="Arial" panose="020B0604020202020204" pitchFamily="34" charset="0"/>
              </a:rPr>
              <a:t>歳～</a:t>
            </a:r>
            <a:r>
              <a:rPr lang="en-US" altLang="ja-JP" sz="1100" dirty="0">
                <a:latin typeface="Arial" panose="020B0604020202020204" pitchFamily="34" charset="0"/>
              </a:rPr>
              <a:t>94</a:t>
            </a:r>
            <a:r>
              <a:rPr lang="ja-JP" altLang="en-US" sz="1100" dirty="0">
                <a:latin typeface="Arial" panose="020B0604020202020204" pitchFamily="34" charset="0"/>
              </a:rPr>
              <a:t>歳で</a:t>
            </a:r>
            <a:r>
              <a:rPr lang="en-US" altLang="ja-JP" sz="1100" dirty="0">
                <a:latin typeface="Arial" panose="020B0604020202020204" pitchFamily="34" charset="0"/>
              </a:rPr>
              <a:t>60</a:t>
            </a:r>
            <a:r>
              <a:rPr lang="ja-JP" altLang="en-US" sz="1100" dirty="0">
                <a:latin typeface="Arial" panose="020B0604020202020204" pitchFamily="34" charset="0"/>
              </a:rPr>
              <a:t>パーセント、</a:t>
            </a:r>
            <a:r>
              <a:rPr lang="en-US" altLang="ja-JP" sz="1100" dirty="0">
                <a:latin typeface="Arial" panose="020B0604020202020204" pitchFamily="34" charset="0"/>
              </a:rPr>
              <a:t>95</a:t>
            </a:r>
            <a:r>
              <a:rPr lang="ja-JP" altLang="en-US" sz="1100" dirty="0">
                <a:latin typeface="Arial" panose="020B0604020202020204" pitchFamily="34" charset="0"/>
              </a:rPr>
              <a:t>歳を過ぎると約</a:t>
            </a:r>
            <a:r>
              <a:rPr lang="en-US" altLang="ja-JP" sz="1100" dirty="0">
                <a:latin typeface="Arial" panose="020B0604020202020204" pitchFamily="34" charset="0"/>
              </a:rPr>
              <a:t>80</a:t>
            </a:r>
            <a:r>
              <a:rPr lang="ja-JP" altLang="en-US" sz="1100" dirty="0">
                <a:latin typeface="Arial" panose="020B0604020202020204" pitchFamily="34" charset="0"/>
              </a:rPr>
              <a:t>パーセント近くの人が認知症を発症すると言われています。</a:t>
            </a:r>
            <a:r>
              <a:rPr lang="en-US" altLang="ja-JP" sz="1100" dirty="0">
                <a:latin typeface="Arial" panose="020B0604020202020204" pitchFamily="34" charset="0"/>
              </a:rPr>
              <a:t>2013</a:t>
            </a:r>
            <a:r>
              <a:rPr lang="ja-JP" altLang="en-US" sz="1100" dirty="0">
                <a:latin typeface="Arial" panose="020B0604020202020204" pitchFamily="34" charset="0"/>
              </a:rPr>
              <a:t>年の時点では全国で約</a:t>
            </a:r>
            <a:r>
              <a:rPr lang="en-US" altLang="ja-JP" sz="1100" dirty="0">
                <a:latin typeface="Arial" panose="020B0604020202020204" pitchFamily="34" charset="0"/>
              </a:rPr>
              <a:t>462</a:t>
            </a:r>
            <a:r>
              <a:rPr lang="ja-JP" altLang="en-US" sz="1100" dirty="0">
                <a:latin typeface="Arial" panose="020B0604020202020204" pitchFamily="34" charset="0"/>
              </a:rPr>
              <a:t>万人が認知症であると推計されています。</a:t>
            </a:r>
            <a:endParaRPr lang="en-US" altLang="ja-JP" sz="1100" dirty="0">
              <a:latin typeface="Arial" panose="020B0604020202020204" pitchFamily="34" charset="0"/>
            </a:endParaRPr>
          </a:p>
          <a:p>
            <a:r>
              <a:rPr lang="ja-JP" altLang="en-US" sz="1100" dirty="0">
                <a:latin typeface="Arial" panose="020B0604020202020204" pitchFamily="34" charset="0"/>
              </a:rPr>
              <a:t>また、発症率は低いですが必ずしも高齢者だけの病気というわけではなく若い世代でも認知症になることはあり</a:t>
            </a:r>
            <a:r>
              <a:rPr lang="en-US" altLang="ja-JP" sz="1100" dirty="0">
                <a:latin typeface="Arial" panose="020B0604020202020204" pitchFamily="34" charset="0"/>
              </a:rPr>
              <a:t>64</a:t>
            </a:r>
            <a:r>
              <a:rPr lang="ja-JP" altLang="en-US" sz="1100" dirty="0">
                <a:latin typeface="Arial" panose="020B0604020202020204" pitchFamily="34" charset="0"/>
              </a:rPr>
              <a:t>歳以下で認知症と診断されると若年性認知症と呼ばれています。</a:t>
            </a:r>
            <a:endParaRPr lang="en-US" altLang="ja-JP" sz="1100" dirty="0">
              <a:latin typeface="Arial" panose="020B0604020202020204" pitchFamily="34" charset="0"/>
            </a:endParaRPr>
          </a:p>
          <a:p>
            <a:r>
              <a:rPr lang="ja-JP" altLang="en-US" sz="1100" dirty="0">
                <a:latin typeface="Arial" panose="020B0604020202020204" pitchFamily="34" charset="0"/>
              </a:rPr>
              <a:t>このように、若い年齢で発症することもある一方で、年齢があがるにつれて認知症をり患するリスクも上がっています。</a:t>
            </a:r>
            <a:endParaRPr lang="en-US" altLang="ja-JP" sz="1100" dirty="0">
              <a:latin typeface="Arial" panose="020B0604020202020204" pitchFamily="34" charset="0"/>
            </a:endParaRPr>
          </a:p>
        </p:txBody>
      </p:sp>
      <p:sp>
        <p:nvSpPr>
          <p:cNvPr id="11268" name="スライド番号プレースホルダー 3">
            <a:extLst>
              <a:ext uri="{FF2B5EF4-FFF2-40B4-BE49-F238E27FC236}">
                <a16:creationId xmlns:a16="http://schemas.microsoft.com/office/drawing/2014/main" id="{204860E9-A26B-498B-803F-4BF479709FAA}"/>
              </a:ext>
            </a:extLst>
          </p:cNvPr>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2903" indent="-292555">
              <a:defRPr kumimoji="1">
                <a:solidFill>
                  <a:schemeClr val="tx1"/>
                </a:solidFill>
                <a:latin typeface="Arial" panose="020B0604020202020204" pitchFamily="34" charset="0"/>
                <a:ea typeface="ＭＳ Ｐゴシック" panose="020B0600070205080204" pitchFamily="50" charset="-128"/>
              </a:defRPr>
            </a:lvl2pPr>
            <a:lvl3pPr marL="1173450" indent="-234367">
              <a:defRPr kumimoji="1">
                <a:solidFill>
                  <a:schemeClr val="tx1"/>
                </a:solidFill>
                <a:latin typeface="Arial" panose="020B0604020202020204" pitchFamily="34" charset="0"/>
                <a:ea typeface="ＭＳ Ｐゴシック" panose="020B0600070205080204" pitchFamily="50" charset="-128"/>
              </a:defRPr>
            </a:lvl3pPr>
            <a:lvl4pPr marL="1642183" indent="-234367">
              <a:defRPr kumimoji="1">
                <a:solidFill>
                  <a:schemeClr val="tx1"/>
                </a:solidFill>
                <a:latin typeface="Arial" panose="020B0604020202020204" pitchFamily="34" charset="0"/>
                <a:ea typeface="ＭＳ Ｐゴシック" panose="020B0600070205080204" pitchFamily="50" charset="-128"/>
              </a:defRPr>
            </a:lvl4pPr>
            <a:lvl5pPr marL="2112535" indent="-234367">
              <a:defRPr kumimoji="1">
                <a:solidFill>
                  <a:schemeClr val="tx1"/>
                </a:solidFill>
                <a:latin typeface="Arial" panose="020B0604020202020204" pitchFamily="34" charset="0"/>
                <a:ea typeface="ＭＳ Ｐゴシック" panose="020B0600070205080204" pitchFamily="50" charset="-128"/>
              </a:defRPr>
            </a:lvl5pPr>
            <a:lvl6pPr marL="2578035"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536"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9037"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74538" indent="-23436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40ECE80-B65D-42E4-AE01-D4D97882EBAE}" type="slidenum">
              <a:rPr lang="en-US" altLang="ja-JP" smtClean="0"/>
              <a:pPr/>
              <a:t>4</a:t>
            </a:fld>
            <a:endParaRPr lang="en-US" altLang="ja-JP" dirty="0"/>
          </a:p>
        </p:txBody>
      </p:sp>
    </p:spTree>
    <p:extLst>
      <p:ext uri="{BB962C8B-B14F-4D97-AF65-F5344CB8AC3E}">
        <p14:creationId xmlns:p14="http://schemas.microsoft.com/office/powerpoint/2010/main" val="531473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a:extLst>
              <a:ext uri="{FF2B5EF4-FFF2-40B4-BE49-F238E27FC236}">
                <a16:creationId xmlns:a16="http://schemas.microsoft.com/office/drawing/2014/main" id="{C0A51194-DDAE-4425-A396-A7B33B3D3E72}"/>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a:extLst>
              <a:ext uri="{FF2B5EF4-FFF2-40B4-BE49-F238E27FC236}">
                <a16:creationId xmlns:a16="http://schemas.microsoft.com/office/drawing/2014/main" id="{FC00A790-8A9C-471E-AF4D-EE6BB20593B6}"/>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その他にも、</a:t>
            </a:r>
            <a:endParaRPr lang="en-US" altLang="ja-JP" dirty="0"/>
          </a:p>
          <a:p>
            <a:r>
              <a:rPr lang="ja-JP" altLang="ja-JP" dirty="0"/>
              <a:t>言葉</a:t>
            </a:r>
            <a:r>
              <a:rPr lang="ja-JP" altLang="en-US" dirty="0"/>
              <a:t>が早くなると伝わりにくくなるなどがあります。</a:t>
            </a:r>
            <a:endParaRPr lang="en-US" altLang="ja-JP" dirty="0"/>
          </a:p>
          <a:p>
            <a:r>
              <a:rPr lang="ja-JP" altLang="en-US" dirty="0"/>
              <a:t>これらの行動はスライドのような印象を相手に与えかねません。</a:t>
            </a:r>
          </a:p>
        </p:txBody>
      </p:sp>
      <p:sp>
        <p:nvSpPr>
          <p:cNvPr id="52228" name="スライド番号プレースホルダー 3">
            <a:extLst>
              <a:ext uri="{FF2B5EF4-FFF2-40B4-BE49-F238E27FC236}">
                <a16:creationId xmlns:a16="http://schemas.microsoft.com/office/drawing/2014/main" id="{87C7EAC8-5187-4263-985E-D490202FB606}"/>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4BF62C8C-2A2E-4BF5-BB9B-9414F8E06138}" type="slidenum">
              <a:rPr lang="ja-JP" altLang="en-US" smtClean="0"/>
              <a:pPr/>
              <a:t>40</a:t>
            </a:fld>
            <a:endParaRPr lang="ja-JP" altLang="en-US"/>
          </a:p>
        </p:txBody>
      </p:sp>
    </p:spTree>
    <p:extLst>
      <p:ext uri="{BB962C8B-B14F-4D97-AF65-F5344CB8AC3E}">
        <p14:creationId xmlns:p14="http://schemas.microsoft.com/office/powerpoint/2010/main" val="1039799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a:extLst>
              <a:ext uri="{FF2B5EF4-FFF2-40B4-BE49-F238E27FC236}">
                <a16:creationId xmlns:a16="http://schemas.microsoft.com/office/drawing/2014/main" id="{EFC975FF-C1B5-4318-AF35-13666F6D13BD}"/>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a:extLst>
              <a:ext uri="{FF2B5EF4-FFF2-40B4-BE49-F238E27FC236}">
                <a16:creationId xmlns:a16="http://schemas.microsoft.com/office/drawing/2014/main" id="{65033018-1C47-4B4A-80A7-8E5020AA717A}"/>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では、ここでなぜ余裕が必要か、ということに話を戻します。</a:t>
            </a:r>
            <a:endParaRPr lang="en-US" altLang="ja-JP" dirty="0"/>
          </a:p>
          <a:p>
            <a:r>
              <a:rPr lang="ja-JP" altLang="en-US" dirty="0"/>
              <a:t>先ほどから話をしている「イライラ」。</a:t>
            </a:r>
            <a:endParaRPr lang="en-US" altLang="ja-JP" dirty="0"/>
          </a:p>
          <a:p>
            <a:r>
              <a:rPr lang="ja-JP" altLang="en-US" dirty="0"/>
              <a:t>イライラすると、相手にそれが伝わり、介護が難しくなり、その結果、更に自分、支援者はイライラします。</a:t>
            </a:r>
            <a:endParaRPr lang="en-US" altLang="ja-JP" dirty="0"/>
          </a:p>
          <a:p>
            <a:r>
              <a:rPr lang="ja-JP" altLang="en-US" dirty="0"/>
              <a:t>それがまた相手に伝わり・・・の繰り返しです。</a:t>
            </a:r>
          </a:p>
        </p:txBody>
      </p:sp>
      <p:sp>
        <p:nvSpPr>
          <p:cNvPr id="54276" name="スライド番号プレースホルダー 3">
            <a:extLst>
              <a:ext uri="{FF2B5EF4-FFF2-40B4-BE49-F238E27FC236}">
                <a16:creationId xmlns:a16="http://schemas.microsoft.com/office/drawing/2014/main" id="{2F6DB97B-A4F9-4A2C-8146-149831BFE4DD}"/>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326FDAB6-4A6B-4D1D-B623-0BFC033E069C}" type="slidenum">
              <a:rPr lang="ja-JP" altLang="en-US" smtClean="0"/>
              <a:pPr/>
              <a:t>41</a:t>
            </a:fld>
            <a:endParaRPr lang="ja-JP" altLang="en-US"/>
          </a:p>
        </p:txBody>
      </p:sp>
    </p:spTree>
    <p:extLst>
      <p:ext uri="{BB962C8B-B14F-4D97-AF65-F5344CB8AC3E}">
        <p14:creationId xmlns:p14="http://schemas.microsoft.com/office/powerpoint/2010/main" val="1745736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a:extLst>
              <a:ext uri="{FF2B5EF4-FFF2-40B4-BE49-F238E27FC236}">
                <a16:creationId xmlns:a16="http://schemas.microsoft.com/office/drawing/2014/main" id="{984BB9CE-B4DA-4C53-A0EA-DAA640BD9901}"/>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 2">
            <a:extLst>
              <a:ext uri="{FF2B5EF4-FFF2-40B4-BE49-F238E27FC236}">
                <a16:creationId xmlns:a16="http://schemas.microsoft.com/office/drawing/2014/main" id="{8531823C-5479-4677-A3D5-4FD353EF1B15}"/>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0" dirty="0"/>
              <a:t>認知症の人からすれば、イライラされる理由がわかりません。とりあえず行動をしてみるものの見当違いの行動をとってしまい、さらに支援者を怒らせ、イライラさせてしまいます。この負の連鎖が当事者間の信頼関係に良くない影響を与えます。</a:t>
            </a:r>
          </a:p>
        </p:txBody>
      </p:sp>
      <p:sp>
        <p:nvSpPr>
          <p:cNvPr id="56324" name="スライド番号プレースホルダ 3">
            <a:extLst>
              <a:ext uri="{FF2B5EF4-FFF2-40B4-BE49-F238E27FC236}">
                <a16:creationId xmlns:a16="http://schemas.microsoft.com/office/drawing/2014/main" id="{20C26591-6D44-426E-B1B5-1360962368B9}"/>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6546FFC7-649A-4B87-AEC3-DE9841B8B09E}" type="slidenum">
              <a:rPr lang="ja-JP" altLang="en-US" smtClean="0"/>
              <a:pPr/>
              <a:t>42</a:t>
            </a:fld>
            <a:endParaRPr lang="ja-JP" altLang="en-US"/>
          </a:p>
        </p:txBody>
      </p:sp>
    </p:spTree>
    <p:extLst>
      <p:ext uri="{BB962C8B-B14F-4D97-AF65-F5344CB8AC3E}">
        <p14:creationId xmlns:p14="http://schemas.microsoft.com/office/powerpoint/2010/main" val="1552473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a:extLst>
              <a:ext uri="{FF2B5EF4-FFF2-40B4-BE49-F238E27FC236}">
                <a16:creationId xmlns:a16="http://schemas.microsoft.com/office/drawing/2014/main" id="{809FB269-2303-45AB-AD2A-43C238502930}"/>
              </a:ext>
            </a:extLst>
          </p:cNvPr>
          <p:cNvSpPr>
            <a:spLocks noGrp="1" noRot="1" noChangeAspect="1" noTextEdit="1"/>
          </p:cNvSpPr>
          <p:nvPr>
            <p:ph type="sldImg"/>
          </p:nvPr>
        </p:nvSpPr>
        <p:spPr bwMode="auto">
          <a:xfrm>
            <a:off x="33338" y="290513"/>
            <a:ext cx="6899275" cy="51752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ー 2">
            <a:extLst>
              <a:ext uri="{FF2B5EF4-FFF2-40B4-BE49-F238E27FC236}">
                <a16:creationId xmlns:a16="http://schemas.microsoft.com/office/drawing/2014/main" id="{1CB08638-6580-4F37-8D27-6D9DDE0D18CE}"/>
              </a:ext>
            </a:extLst>
          </p:cNvPr>
          <p:cNvSpPr>
            <a:spLocks noGrp="1"/>
          </p:cNvSpPr>
          <p:nvPr>
            <p:ph type="body" idx="1"/>
          </p:nvPr>
        </p:nvSpPr>
        <p:spPr bwMode="auto">
          <a:xfrm>
            <a:off x="36709" y="5978182"/>
            <a:ext cx="6929379" cy="4119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ですので、このように負の連鎖を生まない為に、余裕をもつことが必要です。</a:t>
            </a:r>
            <a:endParaRPr lang="en-US" altLang="ja-JP" dirty="0"/>
          </a:p>
          <a:p>
            <a:r>
              <a:rPr lang="ja-JP" altLang="en-US" dirty="0"/>
              <a:t>具体的にどういうことをするのか。</a:t>
            </a:r>
            <a:endParaRPr lang="en-US" altLang="ja-JP" dirty="0"/>
          </a:p>
          <a:p>
            <a:r>
              <a:rPr lang="ja-JP" altLang="en-US" dirty="0"/>
              <a:t>それは相手のペースに合わせるということです。</a:t>
            </a:r>
            <a:endParaRPr lang="en-US" altLang="ja-JP" dirty="0"/>
          </a:p>
          <a:p>
            <a:r>
              <a:rPr lang="ja-JP" altLang="en-US" dirty="0"/>
              <a:t>例えば、ゆっくり関われるよう時間に余裕を持って接する。同じことを言っていたりしたりしていても、「認知症の症状だから」と理解した上で対応するといったことです。</a:t>
            </a:r>
            <a:endParaRPr lang="en-US" altLang="ja-JP" dirty="0"/>
          </a:p>
          <a:p>
            <a:endParaRPr lang="en-US" altLang="ja-JP" dirty="0"/>
          </a:p>
          <a:p>
            <a:r>
              <a:rPr lang="ja-JP" altLang="en-US" dirty="0"/>
              <a:t>急かしたり怒ることは百害あって一利無し。</a:t>
            </a:r>
            <a:endParaRPr lang="en-US" altLang="ja-JP" dirty="0"/>
          </a:p>
          <a:p>
            <a:r>
              <a:rPr lang="ja-JP" altLang="en-US" dirty="0"/>
              <a:t>認知症の方と関わる際は「ゆっくり時間をかける」と意識することでお互いに精神的・身体的・物理的</a:t>
            </a:r>
            <a:r>
              <a:rPr lang="ja-JP" altLang="en-US" sz="1000" dirty="0"/>
              <a:t>な負担を軽くすることが可能になります。</a:t>
            </a:r>
            <a:endParaRPr lang="en-US" altLang="ja-JP" sz="1000" dirty="0"/>
          </a:p>
        </p:txBody>
      </p:sp>
      <p:sp>
        <p:nvSpPr>
          <p:cNvPr id="58372" name="スライド番号プレースホルダー 3">
            <a:extLst>
              <a:ext uri="{FF2B5EF4-FFF2-40B4-BE49-F238E27FC236}">
                <a16:creationId xmlns:a16="http://schemas.microsoft.com/office/drawing/2014/main" id="{55AB1505-6C90-4B63-AC38-E7821067DD4D}"/>
              </a:ext>
            </a:extLst>
          </p:cNvPr>
          <p:cNvSpPr>
            <a:spLocks noGrp="1"/>
          </p:cNvSpPr>
          <p:nvPr>
            <p:ph type="sldNum" sz="quarter" idx="5"/>
          </p:nvPr>
        </p:nvSpPr>
        <p:spPr bwMode="auto">
          <a:xfrm>
            <a:off x="3946153" y="9593289"/>
            <a:ext cx="3018822" cy="5036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ea typeface="ＭＳ Ｐゴシック" panose="020B0600070205080204" pitchFamily="50" charset="-128"/>
              </a:defRPr>
            </a:lvl1pPr>
            <a:lvl2pPr marL="756538" indent="-290976">
              <a:defRPr kumimoji="1">
                <a:solidFill>
                  <a:schemeClr val="tx1"/>
                </a:solidFill>
                <a:latin typeface="Times New Roman" panose="02020603050405020304" pitchFamily="18" charset="0"/>
                <a:ea typeface="ＭＳ Ｐゴシック" panose="020B0600070205080204" pitchFamily="50" charset="-128"/>
              </a:defRPr>
            </a:lvl2pPr>
            <a:lvl3pPr marL="1163905" indent="-232781">
              <a:defRPr kumimoji="1">
                <a:solidFill>
                  <a:schemeClr val="tx1"/>
                </a:solidFill>
                <a:latin typeface="Times New Roman" panose="02020603050405020304" pitchFamily="18" charset="0"/>
                <a:ea typeface="ＭＳ Ｐゴシック" panose="020B0600070205080204" pitchFamily="50" charset="-128"/>
              </a:defRPr>
            </a:lvl3pPr>
            <a:lvl4pPr marL="1629467" indent="-232781">
              <a:defRPr kumimoji="1">
                <a:solidFill>
                  <a:schemeClr val="tx1"/>
                </a:solidFill>
                <a:latin typeface="Times New Roman" panose="02020603050405020304" pitchFamily="18" charset="0"/>
                <a:ea typeface="ＭＳ Ｐゴシック" panose="020B0600070205080204" pitchFamily="50" charset="-128"/>
              </a:defRPr>
            </a:lvl4pPr>
            <a:lvl5pPr marL="2095030" indent="-232781">
              <a:defRPr kumimoji="1">
                <a:solidFill>
                  <a:schemeClr val="tx1"/>
                </a:solidFill>
                <a:latin typeface="Times New Roman" panose="02020603050405020304" pitchFamily="18" charset="0"/>
                <a:ea typeface="ＭＳ Ｐゴシック" panose="020B0600070205080204" pitchFamily="50" charset="-128"/>
              </a:defRPr>
            </a:lvl5pPr>
            <a:lvl6pPr marL="2560591"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3026154"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91715"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957278" indent="-232781" eaLnBrk="0" fontAlgn="base" hangingPunct="0">
              <a:spcBef>
                <a:spcPct val="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fld id="{A4EDBCBA-DE37-492D-BC1B-CEEC349DC61D}" type="slidenum">
              <a:rPr lang="ja-JP" altLang="en-US" smtClean="0"/>
              <a:pPr/>
              <a:t>43</a:t>
            </a:fld>
            <a:endParaRPr lang="ja-JP" altLang="en-US"/>
          </a:p>
        </p:txBody>
      </p:sp>
    </p:spTree>
    <p:extLst>
      <p:ext uri="{BB962C8B-B14F-4D97-AF65-F5344CB8AC3E}">
        <p14:creationId xmlns:p14="http://schemas.microsoft.com/office/powerpoint/2010/main" val="17297685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44</a:t>
            </a:fld>
            <a:endParaRPr lang="en-US" altLang="ja-JP"/>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最後に、オレンジサポーターとして皆さんがどういったことをしてもらいたいかについて講義します。</a:t>
            </a:r>
            <a:endParaRPr lang="en-US" altLang="ja-JP" sz="1100" dirty="0"/>
          </a:p>
          <a:p>
            <a:pPr eaLnBrk="1" hangingPunct="1"/>
            <a:endParaRPr lang="ja-JP" altLang="en-US" sz="1100" dirty="0"/>
          </a:p>
          <a:p>
            <a:pPr eaLnBrk="1" hangingPunct="1"/>
            <a:endParaRPr lang="en-US" altLang="ja-JP" dirty="0"/>
          </a:p>
        </p:txBody>
      </p:sp>
    </p:spTree>
    <p:extLst>
      <p:ext uri="{BB962C8B-B14F-4D97-AF65-F5344CB8AC3E}">
        <p14:creationId xmlns:p14="http://schemas.microsoft.com/office/powerpoint/2010/main" val="1108521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ja-JP" altLang="en-US" dirty="0"/>
              <a:t>認知症の人は一見して認知症とわからないときもあります。先ほどの講義でお伝えした認知症の特徴以外に、このマークをつけていないか見てみてください。</a:t>
            </a:r>
            <a:endParaRPr lang="en-US" altLang="ja-JP" dirty="0"/>
          </a:p>
          <a:p>
            <a:pPr>
              <a:spcBef>
                <a:spcPct val="0"/>
              </a:spcBef>
            </a:pPr>
            <a:r>
              <a:rPr lang="ja-JP" altLang="en-US" dirty="0"/>
              <a:t>皆さんは「ヘルプマーク」をご存じでしょうか？外見では健康そうだけど実は、病気等で配慮が必要な方がつけるマークです。</a:t>
            </a:r>
            <a:endParaRPr lang="en-US" altLang="ja-JP" dirty="0"/>
          </a:p>
          <a:p>
            <a:pPr>
              <a:spcBef>
                <a:spcPct val="0"/>
              </a:spcBef>
            </a:pPr>
            <a:r>
              <a:rPr lang="ja-JP" altLang="en-US" dirty="0"/>
              <a:t>このマークは認知症の人もつけている可能性があります。このマークを付けていることで認知症と判断できることがあります。</a:t>
            </a:r>
            <a:endParaRPr lang="en-US" altLang="ja-JP" dirty="0"/>
          </a:p>
          <a:p>
            <a:pPr>
              <a:spcBef>
                <a:spcPct val="0"/>
              </a:spcBef>
            </a:pPr>
            <a:endParaRPr lang="en-US" altLang="ja-JP" dirty="0"/>
          </a:p>
          <a:p>
            <a:pPr>
              <a:spcBef>
                <a:spcPct val="0"/>
              </a:spcBef>
            </a:pPr>
            <a:r>
              <a:rPr lang="ja-JP" altLang="en-US" dirty="0"/>
              <a:t>このスライドであげている通り、認知症の人だけでなく精神や身体に障害がある人、妊産婦の人など、着けている事があります。</a:t>
            </a:r>
            <a:endParaRPr lang="en-US" altLang="ja-JP" dirty="0"/>
          </a:p>
          <a:p>
            <a:pPr>
              <a:spcBef>
                <a:spcPct val="0"/>
              </a:spcBef>
            </a:pPr>
            <a:r>
              <a:rPr lang="ja-JP" altLang="en-US" dirty="0"/>
              <a:t>認知症の人も含めてそのような人は援助を必要としている人達です。</a:t>
            </a:r>
            <a:endParaRPr lang="en-US" altLang="ja-JP" dirty="0"/>
          </a:p>
          <a:p>
            <a:pPr>
              <a:spcBef>
                <a:spcPct val="0"/>
              </a:spcBef>
            </a:pPr>
            <a:r>
              <a:rPr lang="ja-JP" altLang="en-US" dirty="0"/>
              <a:t>もし困っているところを見かけたら、先ほど習った「３つのない」などを意識して「何かお手伝いできることはありませんか？」と声をかけてみてください。</a:t>
            </a:r>
            <a:endParaRPr lang="en-US" altLang="ja-JP" dirty="0"/>
          </a:p>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56538" indent="-290976">
              <a:defRPr kumimoji="1">
                <a:solidFill>
                  <a:schemeClr val="tx1"/>
                </a:solidFill>
                <a:latin typeface="游ゴシック" panose="020B0400000000000000" pitchFamily="50" charset="-128"/>
                <a:ea typeface="游ゴシック" panose="020B0400000000000000" pitchFamily="50" charset="-128"/>
              </a:defRPr>
            </a:lvl2pPr>
            <a:lvl3pPr marL="1163905" indent="-232781">
              <a:defRPr kumimoji="1">
                <a:solidFill>
                  <a:schemeClr val="tx1"/>
                </a:solidFill>
                <a:latin typeface="游ゴシック" panose="020B0400000000000000" pitchFamily="50" charset="-128"/>
                <a:ea typeface="游ゴシック" panose="020B0400000000000000" pitchFamily="50" charset="-128"/>
              </a:defRPr>
            </a:lvl3pPr>
            <a:lvl4pPr marL="1629467" indent="-232781">
              <a:defRPr kumimoji="1">
                <a:solidFill>
                  <a:schemeClr val="tx1"/>
                </a:solidFill>
                <a:latin typeface="游ゴシック" panose="020B0400000000000000" pitchFamily="50" charset="-128"/>
                <a:ea typeface="游ゴシック" panose="020B0400000000000000" pitchFamily="50" charset="-128"/>
              </a:defRPr>
            </a:lvl4pPr>
            <a:lvl5pPr marL="2095030" indent="-232781">
              <a:defRPr kumimoji="1">
                <a:solidFill>
                  <a:schemeClr val="tx1"/>
                </a:solidFill>
                <a:latin typeface="游ゴシック" panose="020B0400000000000000" pitchFamily="50" charset="-128"/>
                <a:ea typeface="游ゴシック" panose="020B0400000000000000" pitchFamily="50" charset="-128"/>
              </a:defRPr>
            </a:lvl5pPr>
            <a:lvl6pPr marL="2560591" indent="-23278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3026154" indent="-23278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91715" indent="-23278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957278" indent="-232781"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defTabSz="931124" eaLnBrk="0" hangingPunct="0">
              <a:defRPr/>
            </a:pPr>
            <a:fld id="{482FB559-45F6-447E-967C-9448FEA8B29D}" type="slidenum">
              <a:rPr lang="ja-JP" altLang="en-US">
                <a:solidFill>
                  <a:prstClr val="black"/>
                </a:solidFill>
              </a:rPr>
              <a:pPr defTabSz="931124" eaLnBrk="0" hangingPunct="0">
                <a:defRPr/>
              </a:pPr>
              <a:t>45</a:t>
            </a:fld>
            <a:endParaRPr lang="ja-JP" altLang="en-US">
              <a:solidFill>
                <a:prstClr val="black"/>
              </a:solidFill>
            </a:endParaRPr>
          </a:p>
        </p:txBody>
      </p:sp>
    </p:spTree>
    <p:extLst>
      <p:ext uri="{BB962C8B-B14F-4D97-AF65-F5344CB8AC3E}">
        <p14:creationId xmlns:p14="http://schemas.microsoft.com/office/powerpoint/2010/main" val="16375643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r>
              <a:rPr lang="ja-JP" altLang="en-US" sz="1100" dirty="0"/>
              <a:t>では、ご自身の身の回りで、気になるなぁ、助けが必要かもなぁ、という方がいたらどうすればいいのか。</a:t>
            </a:r>
          </a:p>
          <a:p>
            <a:r>
              <a:rPr lang="ja-JP" altLang="en-US" sz="1100" dirty="0"/>
              <a:t>明石市には福祉に関する相談の窓口がいくつかありますので、これからご紹介させていただきます。</a:t>
            </a:r>
          </a:p>
          <a:p>
            <a:r>
              <a:rPr lang="ja-JP" altLang="en-US" sz="1100" dirty="0"/>
              <a:t>福祉の相談窓口として地域総合支援センターという場所が市内に６か所あります。</a:t>
            </a:r>
            <a:endParaRPr lang="en-US" altLang="ja-JP" sz="1100" dirty="0"/>
          </a:p>
          <a:p>
            <a:r>
              <a:rPr lang="ja-JP" altLang="en-US" sz="1100" dirty="0"/>
              <a:t>☆の場所が所在地になります。</a:t>
            </a:r>
            <a:endParaRPr lang="en-US" altLang="ja-JP" sz="1100" dirty="0"/>
          </a:p>
          <a:p>
            <a:endParaRPr lang="ja-JP" altLang="en-US" sz="1100" dirty="0"/>
          </a:p>
        </p:txBody>
      </p:sp>
    </p:spTree>
    <p:extLst>
      <p:ext uri="{BB962C8B-B14F-4D97-AF65-F5344CB8AC3E}">
        <p14:creationId xmlns:p14="http://schemas.microsoft.com/office/powerpoint/2010/main" val="2242983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先ほど紹介しました、地域総合支援センターの連絡先です。</a:t>
            </a:r>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47</a:t>
            </a:fld>
            <a:endParaRPr lang="en-US" altLang="ja-JP" dirty="0"/>
          </a:p>
        </p:txBody>
      </p:sp>
    </p:spTree>
    <p:extLst>
      <p:ext uri="{BB962C8B-B14F-4D97-AF65-F5344CB8AC3E}">
        <p14:creationId xmlns:p14="http://schemas.microsoft.com/office/powerpoint/2010/main" val="3000758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また、地域総合支援センター以外にも市役所をはじめ、社会福祉協議会に設置している認知症相談窓口など、様々な機関が支援を行っています。</a:t>
            </a:r>
          </a:p>
        </p:txBody>
      </p:sp>
      <p:sp>
        <p:nvSpPr>
          <p:cNvPr id="4" name="スライド番号プレースホルダー 3"/>
          <p:cNvSpPr>
            <a:spLocks noGrp="1"/>
          </p:cNvSpPr>
          <p:nvPr>
            <p:ph type="sldNum" sz="quarter" idx="5"/>
          </p:nvPr>
        </p:nvSpPr>
        <p:spPr/>
        <p:txBody>
          <a:bodyPr/>
          <a:lstStyle/>
          <a:p>
            <a:pPr>
              <a:defRPr/>
            </a:pPr>
            <a:fld id="{6C09AE03-7F88-40B3-AFAF-B6BD84B1AAA6}" type="slidenum">
              <a:rPr lang="en-US" altLang="ja-JP" smtClean="0"/>
              <a:pPr>
                <a:defRPr/>
              </a:pPr>
              <a:t>48</a:t>
            </a:fld>
            <a:endParaRPr lang="en-US" altLang="ja-JP" dirty="0"/>
          </a:p>
        </p:txBody>
      </p:sp>
    </p:spTree>
    <p:extLst>
      <p:ext uri="{BB962C8B-B14F-4D97-AF65-F5344CB8AC3E}">
        <p14:creationId xmlns:p14="http://schemas.microsoft.com/office/powerpoint/2010/main" val="11904704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5913" y="817563"/>
            <a:ext cx="2884487" cy="2163762"/>
          </a:xfrm>
        </p:spPr>
      </p:sp>
      <p:sp>
        <p:nvSpPr>
          <p:cNvPr id="3" name="ノート プレースホルダー 2"/>
          <p:cNvSpPr>
            <a:spLocks noGrp="1"/>
          </p:cNvSpPr>
          <p:nvPr>
            <p:ph type="body" idx="1"/>
          </p:nvPr>
        </p:nvSpPr>
        <p:spPr/>
        <p:txBody>
          <a:bodyPr/>
          <a:lstStyle/>
          <a:p>
            <a:r>
              <a:rPr kumimoji="1" lang="ja-JP" altLang="en-US" dirty="0"/>
              <a:t>最後に、認知症と診断されたときの市の施策も紹介させていただきます。</a:t>
            </a:r>
            <a:endParaRPr kumimoji="1" lang="en-US" altLang="ja-JP" dirty="0"/>
          </a:p>
          <a:p>
            <a:r>
              <a:rPr kumimoji="1" lang="ja-JP" altLang="en-US" dirty="0"/>
              <a:t>早期の気づき、早期の支援の１つとして「認知症チェックシート」というものがあります。 </a:t>
            </a:r>
            <a:r>
              <a:rPr kumimoji="1" lang="en-US" altLang="ja-JP" dirty="0"/>
              <a:t>【</a:t>
            </a:r>
            <a:r>
              <a:rPr kumimoji="1" lang="ja-JP" altLang="en-US" dirty="0"/>
              <a:t>クリック</a:t>
            </a:r>
            <a:r>
              <a:rPr kumimoji="1" lang="en-US" altLang="ja-JP" dirty="0"/>
              <a:t>】</a:t>
            </a:r>
          </a:p>
          <a:p>
            <a:endParaRPr kumimoji="1" lang="en-US" altLang="ja-JP" dirty="0"/>
          </a:p>
          <a:p>
            <a:r>
              <a:rPr kumimoji="1" lang="ja-JP" altLang="en-US" dirty="0"/>
              <a:t>明石市ではこの「認知症チェックシート」を地域総合支援センターや市の窓口に置いて自由に持って帰れるようにしています。</a:t>
            </a:r>
          </a:p>
          <a:p>
            <a:r>
              <a:rPr kumimoji="1" lang="ja-JP" altLang="en-US" dirty="0"/>
              <a:t>また、明石市医師会にご協力いただき、病院の待合室に置いていただいたり、診察の時に先生が勧めてくださっています。　</a:t>
            </a:r>
          </a:p>
          <a:p>
            <a:r>
              <a:rPr kumimoji="1" lang="ja-JP" altLang="en-US" dirty="0"/>
              <a:t>さらに、明石市歯科医師会と薬剤師会にもご協力いただきまして、いくつかの歯科診療所や薬局にも設置していただいています。</a:t>
            </a:r>
          </a:p>
          <a:p>
            <a:r>
              <a:rPr kumimoji="1" lang="ja-JP" altLang="en-US" dirty="0"/>
              <a:t>設置している以外に、</a:t>
            </a:r>
            <a:r>
              <a:rPr kumimoji="1" lang="en-US" altLang="ja-JP" dirty="0"/>
              <a:t>75</a:t>
            </a:r>
            <a:r>
              <a:rPr kumimoji="1" lang="ja-JP" altLang="en-US" dirty="0"/>
              <a:t>歳の誕生日を迎えた人全員にこちらから認知症チェックシートをお送りしています。</a:t>
            </a:r>
          </a:p>
          <a:p>
            <a:endParaRPr kumimoji="1" lang="ja-JP" altLang="en-US" dirty="0"/>
          </a:p>
          <a:p>
            <a:r>
              <a:rPr kumimoji="1" lang="ja-JP" altLang="en-US" dirty="0"/>
              <a:t>このチェックシートに記入して市に返送してもらうと、 </a:t>
            </a:r>
            <a:r>
              <a:rPr kumimoji="1" lang="en-US" altLang="ja-JP" dirty="0"/>
              <a:t>【</a:t>
            </a:r>
            <a:r>
              <a:rPr kumimoji="1" lang="ja-JP" altLang="en-US" dirty="0"/>
              <a:t>クリック</a:t>
            </a:r>
            <a:r>
              <a:rPr kumimoji="1" lang="en-US" altLang="ja-JP" dirty="0"/>
              <a:t>】</a:t>
            </a:r>
          </a:p>
          <a:p>
            <a:r>
              <a:rPr kumimoji="1" lang="en-US" altLang="ja-JP" dirty="0"/>
              <a:t>500</a:t>
            </a:r>
            <a:r>
              <a:rPr kumimoji="1" lang="ja-JP" altLang="en-US" dirty="0"/>
              <a:t>円の図書カードをプレゼントしています。</a:t>
            </a:r>
          </a:p>
          <a:p>
            <a:r>
              <a:rPr kumimoji="1" lang="ja-JP" altLang="en-US" dirty="0"/>
              <a:t>図書カードのお陰で約６割の方に返送してもらっており、良い動機づけになっています。</a:t>
            </a:r>
          </a:p>
          <a:p>
            <a:r>
              <a:rPr kumimoji="1" lang="ja-JP" altLang="en-US" dirty="0"/>
              <a:t>このチェックシートの結果、</a:t>
            </a:r>
          </a:p>
          <a:p>
            <a:r>
              <a:rPr kumimoji="1" lang="ja-JP" altLang="en-US" dirty="0"/>
              <a:t>認知症の疑いがある人は医療機関への受診をしてみてくださいという結果を通知します。</a:t>
            </a:r>
          </a:p>
          <a:p>
            <a:r>
              <a:rPr kumimoji="1" lang="ja-JP" altLang="en-US" dirty="0"/>
              <a:t>大体提出いただいた人の３割くらいが疑いがある人です。</a:t>
            </a:r>
          </a:p>
          <a:p>
            <a:r>
              <a:rPr kumimoji="1" lang="ja-JP" altLang="en-US" dirty="0"/>
              <a:t>令和</a:t>
            </a:r>
            <a:r>
              <a:rPr kumimoji="1" lang="en-US" altLang="ja-JP" dirty="0"/>
              <a:t>2</a:t>
            </a:r>
            <a:r>
              <a:rPr kumimoji="1" lang="ja-JP" altLang="en-US" dirty="0"/>
              <a:t>年度の認知症あんしんプロジェクト発足時の広報あかしにチェックシートを掲載したところ、非常に多くの方に提出していただき、その中の半数、</a:t>
            </a:r>
            <a:r>
              <a:rPr kumimoji="1" lang="en-US" altLang="ja-JP" dirty="0"/>
              <a:t>50</a:t>
            </a:r>
            <a:r>
              <a:rPr kumimoji="1" lang="ja-JP" altLang="en-US" dirty="0"/>
              <a:t>％の方が認知症の疑いのある方という結果になりました。 </a:t>
            </a:r>
            <a:r>
              <a:rPr kumimoji="1" lang="en-US" altLang="ja-JP" dirty="0"/>
              <a:t>【</a:t>
            </a:r>
            <a:r>
              <a:rPr kumimoji="1" lang="ja-JP" altLang="en-US" dirty="0"/>
              <a:t>クリック</a:t>
            </a:r>
            <a:r>
              <a:rPr kumimoji="1" lang="en-US" altLang="ja-JP" dirty="0"/>
              <a:t>】</a:t>
            </a:r>
          </a:p>
          <a:p>
            <a:endParaRPr kumimoji="1" lang="en-US" altLang="ja-JP" dirty="0"/>
          </a:p>
          <a:p>
            <a:r>
              <a:rPr kumimoji="1" lang="ja-JP" altLang="en-US" dirty="0"/>
              <a:t>医療機関に受診して診断結果が出るまでにかかった医療費については、全額無料にしています。</a:t>
            </a:r>
          </a:p>
          <a:p>
            <a:r>
              <a:rPr kumimoji="1" lang="ja-JP" altLang="en-US" dirty="0"/>
              <a:t>認知症と診断された場合は、 </a:t>
            </a:r>
            <a:r>
              <a:rPr kumimoji="1" lang="en-US" altLang="ja-JP" dirty="0"/>
              <a:t>【</a:t>
            </a:r>
            <a:r>
              <a:rPr kumimoji="1" lang="ja-JP" altLang="en-US" dirty="0"/>
              <a:t>クリック</a:t>
            </a:r>
            <a:r>
              <a:rPr kumimoji="1" lang="en-US" altLang="ja-JP" dirty="0"/>
              <a:t>】</a:t>
            </a:r>
          </a:p>
          <a:p>
            <a:r>
              <a:rPr kumimoji="1" lang="ja-JP" altLang="en-US" dirty="0"/>
              <a:t>「認知症サポート給付金」</a:t>
            </a:r>
            <a:r>
              <a:rPr kumimoji="1" lang="en-US" altLang="ja-JP" dirty="0"/>
              <a:t>20,000</a:t>
            </a:r>
            <a:r>
              <a:rPr kumimoji="1" lang="ja-JP" altLang="en-US" dirty="0"/>
              <a:t>円と、今後定期的に通院いただくために</a:t>
            </a:r>
            <a:r>
              <a:rPr kumimoji="1" lang="en-US" altLang="ja-JP" dirty="0"/>
              <a:t>6,000</a:t>
            </a:r>
            <a:r>
              <a:rPr kumimoji="1" lang="ja-JP" altLang="en-US" dirty="0"/>
              <a:t>円分のタクシー券またはＧＰＳ基本料金の助成をしているといった流れになっています。</a:t>
            </a:r>
          </a:p>
          <a:p>
            <a:endParaRPr kumimoji="1" lang="ja-JP" altLang="en-US" dirty="0"/>
          </a:p>
          <a:p>
            <a:r>
              <a:rPr kumimoji="1" lang="ja-JP" altLang="en-US" dirty="0"/>
              <a:t>これらの流れを認知症の早期の気づき・早期の支援をするために実施しています。</a:t>
            </a:r>
          </a:p>
          <a:p>
            <a:endParaRPr kumimoji="1"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89A95512-ACBA-40EF-ADC7-F1BBA31EBEB8}" type="slidenum">
              <a:rPr lang="ja-JP" altLang="en-US" smtClean="0"/>
              <a:pPr>
                <a:defRPr/>
              </a:pPr>
              <a:t>49</a:t>
            </a:fld>
            <a:endParaRPr lang="ja-JP" altLang="en-US"/>
          </a:p>
        </p:txBody>
      </p:sp>
    </p:spTree>
    <p:extLst>
      <p:ext uri="{BB962C8B-B14F-4D97-AF65-F5344CB8AC3E}">
        <p14:creationId xmlns:p14="http://schemas.microsoft.com/office/powerpoint/2010/main" val="71957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ln/>
        </p:spPr>
      </p:sp>
      <p:sp>
        <p:nvSpPr>
          <p:cNvPr id="41987" name="ノート プレースホルダー 2"/>
          <p:cNvSpPr>
            <a:spLocks noGrp="1"/>
          </p:cNvSpPr>
          <p:nvPr>
            <p:ph type="body" idx="1"/>
          </p:nvPr>
        </p:nvSpPr>
        <p:spPr>
          <a:noFill/>
        </p:spPr>
        <p:txBody>
          <a:bodyPr/>
          <a:lstStyle/>
          <a:p>
            <a:pPr eaLnBrk="1" hangingPunct="1"/>
            <a:r>
              <a:rPr lang="ja-JP" altLang="en-US" sz="1100" dirty="0"/>
              <a:t>認知症の人が日本で増えていく中、より多くの人に認知症の事を理解してもらい、認知症の人への偏見をなくすことが重要となってきています。</a:t>
            </a:r>
            <a:endParaRPr lang="en-US" altLang="ja-JP" sz="1100" dirty="0"/>
          </a:p>
          <a:p>
            <a:pPr eaLnBrk="1" hangingPunct="1"/>
            <a:endParaRPr lang="en-US" altLang="ja-JP" sz="1100" dirty="0"/>
          </a:p>
          <a:p>
            <a:pPr eaLnBrk="1" hangingPunct="1"/>
            <a:r>
              <a:rPr lang="en-US" altLang="ja-JP" sz="1100" dirty="0"/>
              <a:t>2004</a:t>
            </a:r>
            <a:r>
              <a:rPr lang="ja-JP" altLang="en-US" sz="1100" dirty="0"/>
              <a:t>年</a:t>
            </a:r>
            <a:r>
              <a:rPr lang="en-US" altLang="ja-JP" sz="1100" dirty="0"/>
              <a:t>12</a:t>
            </a:r>
            <a:r>
              <a:rPr lang="ja-JP" altLang="en-US" sz="1100" dirty="0"/>
              <a:t>月に「痴呆症」と呼ばれていた病状が、「痴れ者」「呆けた」という表現が差別的であることや病状への誤解を招くという危惧から「認知機能の低下」を表す「認知症」へと名前が変更されました。それに伴い、</a:t>
            </a:r>
            <a:r>
              <a:rPr lang="en-US" altLang="ja-JP" sz="1100" dirty="0"/>
              <a:t>2005</a:t>
            </a:r>
            <a:r>
              <a:rPr lang="ja-JP" altLang="en-US" sz="1100" dirty="0"/>
              <a:t>年には、認知症に対する理解をより多くの人に広めるため、一般の人向けの「認知症サポーター養成講座」が創設されました。</a:t>
            </a:r>
            <a:endParaRPr lang="en-US" altLang="ja-JP" sz="1100" dirty="0"/>
          </a:p>
          <a:p>
            <a:pPr eaLnBrk="1" hangingPunct="1"/>
            <a:endParaRPr lang="ja-JP" altLang="en-US" sz="1100" dirty="0"/>
          </a:p>
          <a:p>
            <a:pPr eaLnBrk="1" hangingPunct="1"/>
            <a:r>
              <a:rPr lang="ja-JP" altLang="en-US" sz="1100" dirty="0"/>
              <a:t>当初は認知症サポーター</a:t>
            </a:r>
            <a:r>
              <a:rPr lang="en-US" altLang="ja-JP" sz="1100" dirty="0"/>
              <a:t>100</a:t>
            </a:r>
            <a:r>
              <a:rPr lang="ja-JP" altLang="en-US" sz="1100" dirty="0"/>
              <a:t>万人を目指して全国で始まりましたが、</a:t>
            </a:r>
            <a:r>
              <a:rPr lang="en-US" altLang="ja-JP" sz="1100" dirty="0"/>
              <a:t>2021</a:t>
            </a:r>
            <a:r>
              <a:rPr lang="ja-JP" altLang="en-US" sz="1100" dirty="0"/>
              <a:t>年にはで</a:t>
            </a:r>
            <a:r>
              <a:rPr lang="en-US" altLang="ja-JP" sz="1100" dirty="0"/>
              <a:t>1300</a:t>
            </a:r>
            <a:r>
              <a:rPr lang="ja-JP" altLang="en-US" sz="1100" dirty="0"/>
              <a:t>万人にまで達しています。今後もこの活動は認知症についての知識を持っている人を増やしていく為、日本各地で進められています。</a:t>
            </a:r>
          </a:p>
          <a:p>
            <a:pPr eaLnBrk="1" hangingPunct="1"/>
            <a:endParaRPr lang="en-US" altLang="ja-JP" sz="1100" dirty="0"/>
          </a:p>
          <a:p>
            <a:pPr eaLnBrk="1" hangingPunct="1"/>
            <a:r>
              <a:rPr lang="ja-JP" altLang="en-US" sz="1100" dirty="0"/>
              <a:t>明石市では、もっと親しみを込めて受講してほしいという思いから、この認知症サポーターの名前を「あかしオレンジサポーター」という名前に</a:t>
            </a:r>
            <a:r>
              <a:rPr lang="en-US" altLang="ja-JP" sz="1100" dirty="0"/>
              <a:t>2021</a:t>
            </a:r>
            <a:r>
              <a:rPr lang="ja-JP" altLang="en-US" sz="1100" dirty="0"/>
              <a:t>年から変更しました。</a:t>
            </a:r>
            <a:endParaRPr lang="en-US" altLang="ja-JP" sz="1100" dirty="0"/>
          </a:p>
          <a:p>
            <a:pPr eaLnBrk="1" hangingPunct="1"/>
            <a:endParaRPr lang="ja-JP" altLang="en-US" sz="1100" dirty="0"/>
          </a:p>
          <a:p>
            <a:pPr eaLnBrk="1" hangingPunct="1"/>
            <a:endParaRPr lang="ja-JP" altLang="en-US" sz="1100" dirty="0"/>
          </a:p>
        </p:txBody>
      </p:sp>
      <p:sp>
        <p:nvSpPr>
          <p:cNvPr id="41988"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EF770C55-F33D-43BC-AACF-F87189464481}" type="slidenum">
              <a:rPr lang="en-US" altLang="ja-JP" smtClean="0"/>
              <a:pPr eaLnBrk="1" hangingPunct="1"/>
              <a:t>5</a:t>
            </a:fld>
            <a:endParaRPr lang="en-US" altLang="ja-JP" dirty="0"/>
          </a:p>
        </p:txBody>
      </p:sp>
    </p:spTree>
    <p:extLst>
      <p:ext uri="{BB962C8B-B14F-4D97-AF65-F5344CB8AC3E}">
        <p14:creationId xmlns:p14="http://schemas.microsoft.com/office/powerpoint/2010/main" val="12759695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8072" eaLnBrk="1" hangingPunct="1"/>
            <a:r>
              <a:rPr lang="ja-JP" altLang="en-US" sz="1100" dirty="0"/>
              <a:t>今日から皆さんもオレンジサポーターです。</a:t>
            </a:r>
            <a:endParaRPr lang="en-US" altLang="ja-JP" sz="1100" dirty="0"/>
          </a:p>
          <a:p>
            <a:pPr defTabSz="918072" eaLnBrk="1" hangingPunct="1"/>
            <a:r>
              <a:rPr lang="ja-JP" altLang="en-US" sz="1100" dirty="0"/>
              <a:t>まずは身近なところから、さりげなく支援を始めていきましょう。</a:t>
            </a:r>
            <a:endParaRPr lang="en-US" altLang="ja-JP" sz="1100" dirty="0"/>
          </a:p>
          <a:p>
            <a:pPr defTabSz="918072" eaLnBrk="1" hangingPunct="1"/>
            <a:r>
              <a:rPr lang="ja-JP" altLang="en-US" sz="1100" dirty="0"/>
              <a:t>本日お渡しする、オレンジリングやオレンジバッジを普段から身に着けることも、立派な啓発活動です。</a:t>
            </a:r>
            <a:endParaRPr lang="en-US" altLang="ja-JP" sz="1100" dirty="0"/>
          </a:p>
          <a:p>
            <a:pPr defTabSz="918072" eaLnBrk="1" hangingPunct="1"/>
            <a:r>
              <a:rPr lang="ja-JP" altLang="en-US" sz="1100" dirty="0"/>
              <a:t>　　　　　</a:t>
            </a:r>
            <a:endParaRPr lang="en-US" altLang="ja-JP" sz="1100" dirty="0"/>
          </a:p>
          <a:p>
            <a:pPr defTabSz="918072" eaLnBrk="1" hangingPunct="1"/>
            <a:r>
              <a:rPr lang="ja-JP" altLang="en-US" sz="1100" dirty="0"/>
              <a:t>これから一緒に</a:t>
            </a:r>
            <a:r>
              <a:rPr lang="en-US" altLang="ja-JP" sz="1100" dirty="0"/>
              <a:t>『</a:t>
            </a:r>
            <a:r>
              <a:rPr lang="ja-JP" altLang="en-US" sz="1100" dirty="0"/>
              <a:t>認知症の人</a:t>
            </a:r>
            <a:r>
              <a:rPr lang="ja-JP" altLang="en-US" sz="1100"/>
              <a:t>にやさしいまち</a:t>
            </a:r>
            <a:r>
              <a:rPr lang="en-US" altLang="ja-JP" sz="1100"/>
              <a:t>』</a:t>
            </a:r>
            <a:r>
              <a:rPr lang="ja-JP" altLang="en-US" sz="1100" dirty="0"/>
              <a:t>を作っていきましょう。</a:t>
            </a:r>
            <a:endParaRPr lang="en-US" altLang="ja-JP" sz="1100" dirty="0"/>
          </a:p>
          <a:p>
            <a:pPr defTabSz="918072" eaLnBrk="1" hangingPunct="1"/>
            <a:r>
              <a:rPr lang="ja-JP" altLang="en-US" sz="1100" dirty="0"/>
              <a:t>今日は長い時間どうも有りがとうございました。</a:t>
            </a:r>
            <a:endParaRPr lang="en-US" altLang="ja-JP" sz="1100" dirty="0"/>
          </a:p>
          <a:p>
            <a:pPr defTabSz="918072" eaLnBrk="1" hangingPunct="1"/>
            <a:endParaRPr lang="ja-JP" altLang="en-US" sz="1100" dirty="0"/>
          </a:p>
        </p:txBody>
      </p:sp>
      <p:sp>
        <p:nvSpPr>
          <p:cNvPr id="76804"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69370A8-0752-4A1C-9312-80981B1A6DCC}" type="slidenum">
              <a:rPr lang="en-US" altLang="ja-JP" smtClean="0"/>
              <a:pPr eaLnBrk="1" hangingPunct="1"/>
              <a:t>50</a:t>
            </a:fld>
            <a:endParaRPr lang="en-US" altLang="ja-JP"/>
          </a:p>
        </p:txBody>
      </p:sp>
    </p:spTree>
    <p:extLst>
      <p:ext uri="{BB962C8B-B14F-4D97-AF65-F5344CB8AC3E}">
        <p14:creationId xmlns:p14="http://schemas.microsoft.com/office/powerpoint/2010/main" val="404393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63DF406-FE38-47E9-9240-C8C4961A4F7A}" type="slidenum">
              <a:rPr lang="en-US" altLang="ja-JP" smtClean="0"/>
              <a:pPr eaLnBrk="1" hangingPunct="1"/>
              <a:t>6</a:t>
            </a:fld>
            <a:endParaRPr lang="en-US" altLang="ja-JP"/>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100" dirty="0"/>
              <a:t>認知症は誰でもなる可能性のある病気です。いつ自分や家族が、あるいは友人や知り合いが認知症になるか分かりません。</a:t>
            </a:r>
          </a:p>
          <a:p>
            <a:pPr eaLnBrk="1" hangingPunct="1"/>
            <a:r>
              <a:rPr lang="ja-JP" altLang="en-US" sz="1100" dirty="0"/>
              <a:t>ですから、</a:t>
            </a:r>
            <a:r>
              <a:rPr lang="en-US" altLang="ja-JP" sz="1100" dirty="0"/>
              <a:t>〝</a:t>
            </a:r>
            <a:r>
              <a:rPr lang="ja-JP" altLang="en-US" sz="1100" dirty="0"/>
              <a:t>ひとごと</a:t>
            </a:r>
            <a:r>
              <a:rPr lang="en-US" altLang="ja-JP" sz="1100" dirty="0"/>
              <a:t>〟</a:t>
            </a:r>
            <a:r>
              <a:rPr lang="ja-JP" altLang="en-US" sz="1100" dirty="0"/>
              <a:t>として無関心でいるのではなく「自分たちの問題である」「明日は我が身」という認識を持ち「まちのみんなで支えること」が大切です。</a:t>
            </a:r>
            <a:endParaRPr lang="en-US" altLang="ja-JP" sz="1100" dirty="0"/>
          </a:p>
          <a:p>
            <a:pPr eaLnBrk="1" hangingPunct="1"/>
            <a:r>
              <a:rPr lang="ja-JP" altLang="en-US" sz="1100" dirty="0"/>
              <a:t>「何か特別なことをしなくてはいけない！」と思わずに、困った時は、のちほど出てくる相談窓口までご連絡ください。</a:t>
            </a:r>
          </a:p>
          <a:p>
            <a:pPr eaLnBrk="1" hangingPunct="1"/>
            <a:endParaRPr lang="en-US" altLang="ja-JP" sz="1100" dirty="0"/>
          </a:p>
          <a:p>
            <a:pPr eaLnBrk="1" hangingPunct="1"/>
            <a:endParaRPr lang="ja-JP" altLang="en-US" sz="1100" dirty="0"/>
          </a:p>
          <a:p>
            <a:pPr eaLnBrk="1" hangingPunct="1">
              <a:lnSpc>
                <a:spcPct val="90000"/>
              </a:lnSpc>
            </a:pPr>
            <a:endParaRPr lang="ja-JP" altLang="en-US" sz="2000" b="1" dirty="0">
              <a:solidFill>
                <a:srgbClr val="FF0000"/>
              </a:solidFill>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182347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pitchFamily="50" charset="-128"/>
              </a:defRPr>
            </a:lvl1pPr>
            <a:lvl2pPr marL="756439" indent="-290938" eaLnBrk="0" hangingPunct="0">
              <a:defRPr kumimoji="1">
                <a:solidFill>
                  <a:schemeClr val="tx1"/>
                </a:solidFill>
                <a:latin typeface="Arial" charset="0"/>
                <a:ea typeface="ＭＳ Ｐゴシック" pitchFamily="50" charset="-128"/>
              </a:defRPr>
            </a:lvl2pPr>
            <a:lvl3pPr marL="1163752" indent="-232751" eaLnBrk="0" hangingPunct="0">
              <a:defRPr kumimoji="1">
                <a:solidFill>
                  <a:schemeClr val="tx1"/>
                </a:solidFill>
                <a:latin typeface="Arial" charset="0"/>
                <a:ea typeface="ＭＳ Ｐゴシック" pitchFamily="50" charset="-128"/>
              </a:defRPr>
            </a:lvl3pPr>
            <a:lvl4pPr marL="1629254" indent="-232751" eaLnBrk="0" hangingPunct="0">
              <a:defRPr kumimoji="1">
                <a:solidFill>
                  <a:schemeClr val="tx1"/>
                </a:solidFill>
                <a:latin typeface="Arial" charset="0"/>
                <a:ea typeface="ＭＳ Ｐゴシック" pitchFamily="50" charset="-128"/>
              </a:defRPr>
            </a:lvl4pPr>
            <a:lvl5pPr marL="2094754" indent="-232751" eaLnBrk="0" hangingPunct="0">
              <a:defRPr kumimoji="1">
                <a:solidFill>
                  <a:schemeClr val="tx1"/>
                </a:solidFill>
                <a:latin typeface="Arial" charset="0"/>
                <a:ea typeface="ＭＳ Ｐゴシック" pitchFamily="50" charset="-128"/>
              </a:defRPr>
            </a:lvl5pPr>
            <a:lvl6pPr marL="2560255" indent="-232751" eaLnBrk="0" fontAlgn="base" hangingPunct="0">
              <a:spcBef>
                <a:spcPct val="0"/>
              </a:spcBef>
              <a:spcAft>
                <a:spcPct val="0"/>
              </a:spcAft>
              <a:defRPr kumimoji="1">
                <a:solidFill>
                  <a:schemeClr val="tx1"/>
                </a:solidFill>
                <a:latin typeface="Arial" charset="0"/>
                <a:ea typeface="ＭＳ Ｐゴシック" pitchFamily="50" charset="-128"/>
              </a:defRPr>
            </a:lvl6pPr>
            <a:lvl7pPr marL="3025757" indent="-232751" eaLnBrk="0" fontAlgn="base" hangingPunct="0">
              <a:spcBef>
                <a:spcPct val="0"/>
              </a:spcBef>
              <a:spcAft>
                <a:spcPct val="0"/>
              </a:spcAft>
              <a:defRPr kumimoji="1">
                <a:solidFill>
                  <a:schemeClr val="tx1"/>
                </a:solidFill>
                <a:latin typeface="Arial" charset="0"/>
                <a:ea typeface="ＭＳ Ｐゴシック" pitchFamily="50" charset="-128"/>
              </a:defRPr>
            </a:lvl7pPr>
            <a:lvl8pPr marL="3491257" indent="-232751" eaLnBrk="0" fontAlgn="base" hangingPunct="0">
              <a:spcBef>
                <a:spcPct val="0"/>
              </a:spcBef>
              <a:spcAft>
                <a:spcPct val="0"/>
              </a:spcAft>
              <a:defRPr kumimoji="1">
                <a:solidFill>
                  <a:schemeClr val="tx1"/>
                </a:solidFill>
                <a:latin typeface="Arial" charset="0"/>
                <a:ea typeface="ＭＳ Ｐゴシック" pitchFamily="50" charset="-128"/>
              </a:defRPr>
            </a:lvl8pPr>
            <a:lvl9pPr marL="3956758" indent="-232751"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F932619-7AD7-47C9-848E-5F23D7D91B5C}" type="slidenum">
              <a:rPr lang="en-US" altLang="ja-JP" smtClean="0"/>
              <a:pPr eaLnBrk="1" hangingPunct="1"/>
              <a:t>7</a:t>
            </a:fld>
            <a:endParaRPr lang="en-US" altLang="ja-JP"/>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8332" y="4758690"/>
            <a:ext cx="5511504" cy="9244943"/>
          </a:xfrm>
          <a:noFill/>
        </p:spPr>
        <p:txBody>
          <a:bodyPr/>
          <a:lstStyle/>
          <a:p>
            <a:pPr eaLnBrk="1" hangingPunct="1"/>
            <a:r>
              <a:rPr lang="ja-JP" altLang="en-US" sz="1100" dirty="0"/>
              <a:t>次は、認知症の人本人の気持ちについて、実際のお声や活躍を交えながら、講義します。</a:t>
            </a:r>
            <a:endParaRPr lang="en-US" altLang="ja-JP" sz="1100" dirty="0"/>
          </a:p>
        </p:txBody>
      </p:sp>
    </p:spTree>
    <p:extLst>
      <p:ext uri="{BB962C8B-B14F-4D97-AF65-F5344CB8AC3E}">
        <p14:creationId xmlns:p14="http://schemas.microsoft.com/office/powerpoint/2010/main" val="416125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ChangeArrowheads="1" noTextEdit="1"/>
          </p:cNvSpPr>
          <p:nvPr>
            <p:ph type="sldImg"/>
          </p:nvPr>
        </p:nvSpPr>
        <p:spPr>
          <a:ln/>
        </p:spPr>
      </p:sp>
      <p:sp>
        <p:nvSpPr>
          <p:cNvPr id="37891" name="ノート プレースホルダー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106" eaLnBrk="1" fontAlgn="auto" hangingPunct="1">
              <a:spcBef>
                <a:spcPts val="0"/>
              </a:spcBef>
              <a:spcAft>
                <a:spcPts val="0"/>
              </a:spcAft>
              <a:defRPr/>
            </a:pPr>
            <a:r>
              <a:rPr lang="ja-JP" altLang="en-US" dirty="0">
                <a:latin typeface="+mj-ea"/>
                <a:ea typeface="+mj-ea"/>
              </a:rPr>
              <a:t>このイラストを見てください。</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実物はステッカーなのですが、オレンジサポーターになってくれた人がいるお店や会社に貼ってもらうために作ったものです。</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この天文科学館の絵は、明石市に住む認知症の人が描いてくれました。</a:t>
            </a:r>
            <a:endParaRPr lang="en-US" altLang="ja-JP" dirty="0">
              <a:latin typeface="+mj-ea"/>
              <a:ea typeface="+mj-ea"/>
            </a:endParaRPr>
          </a:p>
          <a:p>
            <a:pPr defTabSz="931106" eaLnBrk="1" fontAlgn="auto" hangingPunct="1">
              <a:spcBef>
                <a:spcPts val="0"/>
              </a:spcBef>
              <a:spcAft>
                <a:spcPts val="0"/>
              </a:spcAft>
              <a:defRPr/>
            </a:pP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描いてくださった方は、美術の学校を卒業された方で、もともと絵をかくのが上手な方でした。</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認知症のため、</a:t>
            </a:r>
            <a:r>
              <a:rPr lang="en-US" altLang="ja-JP" dirty="0">
                <a:latin typeface="+mj-ea"/>
                <a:ea typeface="+mj-ea"/>
              </a:rPr>
              <a:t>1</a:t>
            </a:r>
            <a:r>
              <a:rPr lang="ja-JP" altLang="en-US" dirty="0">
                <a:latin typeface="+mj-ea"/>
                <a:ea typeface="+mj-ea"/>
              </a:rPr>
              <a:t>度に絵を描き終えることができなかったり、絵を描くのを再開するときに、「なんでこれを書いていたんだったっけ？」</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と分からなくなることはあったそうですが、</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周囲の人のサポートを受け、一人で絵を描き上げてくれました。</a:t>
            </a:r>
            <a:endParaRPr lang="en-US" altLang="ja-JP" dirty="0">
              <a:latin typeface="+mj-ea"/>
              <a:ea typeface="+mj-ea"/>
            </a:endParaRPr>
          </a:p>
          <a:p>
            <a:pPr defTabSz="931106" eaLnBrk="1" fontAlgn="auto" hangingPunct="1">
              <a:spcBef>
                <a:spcPts val="0"/>
              </a:spcBef>
              <a:spcAft>
                <a:spcPts val="0"/>
              </a:spcAft>
              <a:defRPr/>
            </a:pP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完成品のステッカーをお渡ししたときは、</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「このような機会をもらってうれしい。認知症なってもできないことだらけではないので、また機会があれば協力したい」</a:t>
            </a:r>
            <a:endParaRPr lang="en-US" altLang="ja-JP" dirty="0">
              <a:latin typeface="+mj-ea"/>
              <a:ea typeface="+mj-ea"/>
            </a:endParaRPr>
          </a:p>
          <a:p>
            <a:pPr defTabSz="931106" eaLnBrk="1" fontAlgn="auto" hangingPunct="1">
              <a:spcBef>
                <a:spcPts val="0"/>
              </a:spcBef>
              <a:spcAft>
                <a:spcPts val="0"/>
              </a:spcAft>
              <a:defRPr/>
            </a:pPr>
            <a:r>
              <a:rPr lang="ja-JP" altLang="en-US" dirty="0">
                <a:latin typeface="+mj-ea"/>
                <a:ea typeface="+mj-ea"/>
              </a:rPr>
              <a:t>と笑顔で語ってくれました。</a:t>
            </a:r>
            <a:endParaRPr lang="en-US" altLang="ja-JP" dirty="0">
              <a:latin typeface="+mj-ea"/>
              <a:ea typeface="+mj-ea"/>
            </a:endParaRPr>
          </a:p>
          <a:p>
            <a:pPr defTabSz="931106" eaLnBrk="1" fontAlgn="auto" hangingPunct="1">
              <a:spcBef>
                <a:spcPts val="0"/>
              </a:spcBef>
              <a:spcAft>
                <a:spcPts val="0"/>
              </a:spcAft>
              <a:defRPr/>
            </a:pPr>
            <a:endParaRPr lang="en-US" altLang="ja-JP" dirty="0">
              <a:latin typeface="+mj-ea"/>
              <a:ea typeface="+mj-ea"/>
            </a:endParaRPr>
          </a:p>
          <a:p>
            <a:pPr>
              <a:defRPr/>
            </a:pPr>
            <a:r>
              <a:rPr lang="ja-JP" altLang="en-US" kern="0" dirty="0">
                <a:latin typeface="+mj-ea"/>
                <a:ea typeface="+mj-ea"/>
              </a:rPr>
              <a:t>このように、認知症になると何もできなくなる訳ではありません。</a:t>
            </a:r>
            <a:endParaRPr lang="en-US" altLang="ja-JP" kern="0" dirty="0">
              <a:latin typeface="+mj-ea"/>
              <a:ea typeface="+mj-ea"/>
            </a:endParaRPr>
          </a:p>
          <a:p>
            <a:pPr>
              <a:defRPr/>
            </a:pPr>
            <a:r>
              <a:rPr lang="ja-JP" altLang="en-US" kern="0" dirty="0">
                <a:latin typeface="+mj-ea"/>
                <a:ea typeface="+mj-ea"/>
              </a:rPr>
              <a:t>長年やってきた事は体験として覚えていることもあり、認知症になった後も活躍される方はいらっしゃいます。</a:t>
            </a:r>
            <a:endParaRPr lang="en-US" altLang="ja-JP" kern="0" dirty="0">
              <a:latin typeface="+mj-ea"/>
              <a:ea typeface="+mj-ea"/>
            </a:endParaRPr>
          </a:p>
          <a:p>
            <a:pPr>
              <a:defRPr/>
            </a:pPr>
            <a:endParaRPr lang="en-US" altLang="ja-JP" kern="0" dirty="0">
              <a:latin typeface="+mj-ea"/>
              <a:ea typeface="+mj-ea"/>
            </a:endParaRPr>
          </a:p>
          <a:p>
            <a:pPr>
              <a:defRPr/>
            </a:pPr>
            <a:endParaRPr lang="en-US" altLang="ja-JP" kern="0" dirty="0">
              <a:latin typeface="+mj-ea"/>
              <a:ea typeface="+mj-ea"/>
            </a:endParaRPr>
          </a:p>
          <a:p>
            <a:pPr defTabSz="931106">
              <a:defRPr/>
            </a:pPr>
            <a:r>
              <a:rPr lang="ja-JP" altLang="en-US" kern="0" dirty="0">
                <a:latin typeface="+mj-ea"/>
                <a:ea typeface="+mj-ea"/>
              </a:rPr>
              <a:t>また、認知症になって１番戸惑っているのは、ご本人です。</a:t>
            </a:r>
            <a:endParaRPr lang="en-US" altLang="ja-JP" kern="0" dirty="0">
              <a:latin typeface="+mj-ea"/>
              <a:ea typeface="+mj-ea"/>
            </a:endParaRPr>
          </a:p>
          <a:p>
            <a:pPr defTabSz="931106">
              <a:defRPr/>
            </a:pPr>
            <a:r>
              <a:rPr lang="ja-JP" altLang="en-US" kern="0" dirty="0">
                <a:latin typeface="+mj-ea"/>
                <a:ea typeface="+mj-ea"/>
              </a:rPr>
              <a:t>その不安な気持ちに寄り添い、優しく言葉をかけ、困っていることに手を差し伸べて下さい。</a:t>
            </a:r>
            <a:endParaRPr lang="en-US" altLang="ja-JP" kern="0" dirty="0">
              <a:latin typeface="+mj-ea"/>
              <a:ea typeface="+mj-ea"/>
            </a:endParaRPr>
          </a:p>
          <a:p>
            <a:pPr defTabSz="931106">
              <a:defRPr/>
            </a:pPr>
            <a:endParaRPr lang="en-US" altLang="ja-JP" kern="0" dirty="0">
              <a:latin typeface="+mj-ea"/>
              <a:ea typeface="+mj-ea"/>
            </a:endParaRPr>
          </a:p>
        </p:txBody>
      </p:sp>
      <p:sp>
        <p:nvSpPr>
          <p:cNvPr id="37892" name="スライド番号プレースホルダー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6525" indent="-290971">
              <a:defRPr kumimoji="1">
                <a:solidFill>
                  <a:schemeClr val="tx1"/>
                </a:solidFill>
                <a:latin typeface="Arial" panose="020B0604020202020204" pitchFamily="34" charset="0"/>
                <a:ea typeface="ＭＳ Ｐゴシック" panose="020B0600070205080204" pitchFamily="50" charset="-128"/>
              </a:defRPr>
            </a:lvl2pPr>
            <a:lvl3pPr marL="1163884" indent="-232777">
              <a:defRPr kumimoji="1">
                <a:solidFill>
                  <a:schemeClr val="tx1"/>
                </a:solidFill>
                <a:latin typeface="Arial" panose="020B0604020202020204" pitchFamily="34" charset="0"/>
                <a:ea typeface="ＭＳ Ｐゴシック" panose="020B0600070205080204" pitchFamily="50" charset="-128"/>
              </a:defRPr>
            </a:lvl3pPr>
            <a:lvl4pPr marL="1629438" indent="-232777">
              <a:defRPr kumimoji="1">
                <a:solidFill>
                  <a:schemeClr val="tx1"/>
                </a:solidFill>
                <a:latin typeface="Arial" panose="020B0604020202020204" pitchFamily="34" charset="0"/>
                <a:ea typeface="ＭＳ Ｐゴシック" panose="020B0600070205080204" pitchFamily="50" charset="-128"/>
              </a:defRPr>
            </a:lvl4pPr>
            <a:lvl5pPr marL="2094990" indent="-232777">
              <a:defRPr kumimoji="1">
                <a:solidFill>
                  <a:schemeClr val="tx1"/>
                </a:solidFill>
                <a:latin typeface="Arial" panose="020B0604020202020204" pitchFamily="34" charset="0"/>
                <a:ea typeface="ＭＳ Ｐゴシック" panose="020B0600070205080204" pitchFamily="50" charset="-128"/>
              </a:defRPr>
            </a:lvl5pPr>
            <a:lvl6pPr marL="2560544"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26098"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91651"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204"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714C2E7-1E05-4D17-9B85-30F2BB4990C6}" type="slidenum">
              <a:rPr lang="en-US" altLang="ja-JP" smtClean="0">
                <a:latin typeface="HG丸ｺﾞｼｯｸM-PRO" panose="020F0600000000000000" pitchFamily="50" charset="-128"/>
              </a:rPr>
              <a:pPr/>
              <a:t>8</a:t>
            </a:fld>
            <a:endParaRPr lang="en-US" altLang="ja-JP">
              <a:latin typeface="HG丸ｺﾞｼｯｸM-PRO" panose="020F0600000000000000" pitchFamily="50" charset="-128"/>
            </a:endParaRPr>
          </a:p>
        </p:txBody>
      </p:sp>
    </p:spTree>
    <p:extLst>
      <p:ext uri="{BB962C8B-B14F-4D97-AF65-F5344CB8AC3E}">
        <p14:creationId xmlns:p14="http://schemas.microsoft.com/office/powerpoint/2010/main" val="4165236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ChangeArrowheads="1" noTextEdit="1"/>
          </p:cNvSpPr>
          <p:nvPr>
            <p:ph type="sldImg"/>
          </p:nvPr>
        </p:nvSpPr>
        <p:spPr>
          <a:ln/>
        </p:spPr>
      </p:sp>
      <p:sp>
        <p:nvSpPr>
          <p:cNvPr id="39939"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a:latin typeface="+mj-ea"/>
                <a:ea typeface="+mj-ea"/>
              </a:rPr>
              <a:t>次に、認知症当事者で、兵庫県で認知症希望大使として講演活動をされている古屋さんからのメッセージを紹介します。</a:t>
            </a:r>
            <a:endParaRPr lang="en-US" altLang="ja-JP" dirty="0">
              <a:latin typeface="+mj-ea"/>
              <a:ea typeface="+mj-ea"/>
            </a:endParaRPr>
          </a:p>
          <a:p>
            <a:endParaRPr lang="en-US" altLang="ja-JP" dirty="0">
              <a:latin typeface="+mj-ea"/>
              <a:ea typeface="+mj-ea"/>
            </a:endParaRPr>
          </a:p>
          <a:p>
            <a:r>
              <a:rPr lang="ja-JP" altLang="en-US" dirty="0">
                <a:latin typeface="+mj-ea"/>
                <a:ea typeface="+mj-ea"/>
              </a:rPr>
              <a:t>古屋さんは</a:t>
            </a:r>
            <a:r>
              <a:rPr lang="en-US" altLang="ja-JP" dirty="0">
                <a:latin typeface="+mj-ea"/>
                <a:ea typeface="+mj-ea"/>
              </a:rPr>
              <a:t>59</a:t>
            </a:r>
            <a:r>
              <a:rPr lang="ja-JP" altLang="en-US" dirty="0">
                <a:latin typeface="+mj-ea"/>
                <a:ea typeface="+mj-ea"/>
              </a:rPr>
              <a:t>歳の時に若年性アルツハイマー型認知症と診断されました。</a:t>
            </a:r>
            <a:endParaRPr lang="en-US" altLang="ja-JP" dirty="0">
              <a:latin typeface="+mj-ea"/>
              <a:ea typeface="+mj-ea"/>
            </a:endParaRPr>
          </a:p>
          <a:p>
            <a:r>
              <a:rPr lang="ja-JP" altLang="en-US" dirty="0">
                <a:latin typeface="+mj-ea"/>
                <a:ea typeface="+mj-ea"/>
              </a:rPr>
              <a:t>診断された当初は落ち込み、死のうかとも思われたそうです。</a:t>
            </a:r>
            <a:endParaRPr lang="en-US" altLang="ja-JP" dirty="0">
              <a:latin typeface="+mj-ea"/>
              <a:ea typeface="+mj-ea"/>
            </a:endParaRPr>
          </a:p>
          <a:p>
            <a:r>
              <a:rPr lang="ja-JP" altLang="en-US" dirty="0">
                <a:latin typeface="+mj-ea"/>
                <a:ea typeface="+mj-ea"/>
              </a:rPr>
              <a:t>たくさんの方と関わる事で乗り越える事ができ、認知症になったからこそやってみようと思えたことや、仲間とのつながりができたと、前を向いておられます。</a:t>
            </a:r>
            <a:endParaRPr lang="en-US" altLang="ja-JP" dirty="0">
              <a:latin typeface="+mj-ea"/>
              <a:ea typeface="+mj-ea"/>
            </a:endParaRPr>
          </a:p>
          <a:p>
            <a:r>
              <a:rPr lang="ja-JP" altLang="en-US" dirty="0">
                <a:latin typeface="+mj-ea"/>
                <a:ea typeface="+mj-ea"/>
              </a:rPr>
              <a:t>同じ病気で苦しむ方のために</a:t>
            </a:r>
            <a:r>
              <a:rPr lang="en-US" altLang="ja-JP" dirty="0">
                <a:latin typeface="+mj-ea"/>
                <a:ea typeface="+mj-ea"/>
              </a:rPr>
              <a:t>…</a:t>
            </a:r>
            <a:r>
              <a:rPr lang="ja-JP" altLang="en-US" dirty="0">
                <a:latin typeface="+mj-ea"/>
                <a:ea typeface="+mj-ea"/>
              </a:rPr>
              <a:t>という思いで、古屋さんの講演活動を支えているパートナーとともに各地に出向いてご自身の思いを話されています。</a:t>
            </a:r>
            <a:endParaRPr lang="en-US" altLang="ja-JP" dirty="0">
              <a:latin typeface="+mj-ea"/>
              <a:ea typeface="+mj-ea"/>
            </a:endParaRPr>
          </a:p>
          <a:p>
            <a:endParaRPr lang="en-US" altLang="ja-JP" dirty="0">
              <a:latin typeface="+mj-ea"/>
              <a:ea typeface="+mj-ea"/>
            </a:endParaRPr>
          </a:p>
          <a:p>
            <a:r>
              <a:rPr lang="ja-JP" altLang="en-US" dirty="0">
                <a:latin typeface="+mj-ea"/>
                <a:ea typeface="+mj-ea"/>
              </a:rPr>
              <a:t>古屋さんは、</a:t>
            </a:r>
            <a:endParaRPr lang="en-US" altLang="ja-JP" dirty="0">
              <a:latin typeface="+mj-ea"/>
              <a:ea typeface="+mj-ea"/>
            </a:endParaRPr>
          </a:p>
          <a:p>
            <a:r>
              <a:rPr lang="ja-JP" altLang="en-US" dirty="0">
                <a:latin typeface="+mj-ea"/>
                <a:ea typeface="+mj-ea"/>
              </a:rPr>
              <a:t>認知症になったことが不幸ではないと思えるような世の中にしたい。そんな世の中になってほしい</a:t>
            </a:r>
            <a:endParaRPr lang="en-US" altLang="ja-JP" dirty="0">
              <a:latin typeface="+mj-ea"/>
              <a:ea typeface="+mj-ea"/>
            </a:endParaRPr>
          </a:p>
          <a:p>
            <a:r>
              <a:rPr lang="ja-JP" altLang="en-US" dirty="0">
                <a:latin typeface="+mj-ea"/>
                <a:ea typeface="+mj-ea"/>
              </a:rPr>
              <a:t>とおっしゃっています。</a:t>
            </a:r>
            <a:endParaRPr lang="en-US" altLang="ja-JP" dirty="0">
              <a:latin typeface="+mj-ea"/>
              <a:ea typeface="+mj-ea"/>
            </a:endParaRPr>
          </a:p>
          <a:p>
            <a:endParaRPr lang="en-US" altLang="ja-JP" dirty="0">
              <a:latin typeface="+mj-ea"/>
              <a:ea typeface="+mj-ea"/>
            </a:endParaRPr>
          </a:p>
          <a:p>
            <a:r>
              <a:rPr lang="ja-JP" altLang="en-US" dirty="0">
                <a:latin typeface="+mj-ea"/>
                <a:ea typeface="+mj-ea"/>
              </a:rPr>
              <a:t>繰り返しになりますが、認知症になると何も分からなくなると思われがちですが、</a:t>
            </a:r>
            <a:endParaRPr lang="en-US" altLang="ja-JP" dirty="0">
              <a:latin typeface="+mj-ea"/>
              <a:ea typeface="+mj-ea"/>
            </a:endParaRPr>
          </a:p>
          <a:p>
            <a:r>
              <a:rPr lang="ja-JP" altLang="en-US" dirty="0">
                <a:latin typeface="+mj-ea"/>
                <a:ea typeface="+mj-ea"/>
              </a:rPr>
              <a:t>認知症になっても、古屋さんのように、少しのサポートがあれば、</a:t>
            </a:r>
            <a:endParaRPr lang="en-US" altLang="ja-JP" dirty="0">
              <a:latin typeface="+mj-ea"/>
              <a:ea typeface="+mj-ea"/>
            </a:endParaRPr>
          </a:p>
          <a:p>
            <a:r>
              <a:rPr lang="ja-JP" altLang="en-US" dirty="0">
                <a:latin typeface="+mj-ea"/>
                <a:ea typeface="+mj-ea"/>
              </a:rPr>
              <a:t>ご自身の思いをたくさんの人に伝え、誰かの力になることもできます。</a:t>
            </a:r>
            <a:endParaRPr lang="en-US" altLang="ja-JP" dirty="0">
              <a:latin typeface="+mj-ea"/>
              <a:ea typeface="+mj-ea"/>
            </a:endParaRPr>
          </a:p>
          <a:p>
            <a:r>
              <a:rPr lang="ja-JP" altLang="en-US" dirty="0">
                <a:latin typeface="+mj-ea"/>
                <a:ea typeface="+mj-ea"/>
              </a:rPr>
              <a:t>社会の一員として、地域のお年寄りをやさしく見守り、様子がおかしいなと気づいた時に周囲の人や専門機関に相談するなど、</a:t>
            </a:r>
            <a:endParaRPr lang="en-US" altLang="ja-JP" dirty="0">
              <a:latin typeface="+mj-ea"/>
              <a:ea typeface="+mj-ea"/>
            </a:endParaRPr>
          </a:p>
          <a:p>
            <a:r>
              <a:rPr lang="ja-JP" altLang="en-US" dirty="0">
                <a:latin typeface="+mj-ea"/>
                <a:ea typeface="+mj-ea"/>
              </a:rPr>
              <a:t>地域の温かい見守りの目が増えると、認知症の人にやさしいまちづくりが進みます。</a:t>
            </a:r>
            <a:endParaRPr lang="en-US" altLang="ja-JP" dirty="0">
              <a:latin typeface="+mj-ea"/>
              <a:ea typeface="+mj-ea"/>
            </a:endParaRPr>
          </a:p>
          <a:p>
            <a:pPr defTabSz="931106">
              <a:defRPr/>
            </a:pPr>
            <a:endParaRPr lang="ja-JP" altLang="en-US" dirty="0">
              <a:latin typeface="+mn-ea"/>
              <a:ea typeface="+mn-ea"/>
            </a:endParaRPr>
          </a:p>
        </p:txBody>
      </p:sp>
      <p:sp>
        <p:nvSpPr>
          <p:cNvPr id="39940"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56525" indent="-290971">
              <a:defRPr kumimoji="1">
                <a:solidFill>
                  <a:schemeClr val="tx1"/>
                </a:solidFill>
                <a:latin typeface="Arial" panose="020B0604020202020204" pitchFamily="34" charset="0"/>
                <a:ea typeface="ＭＳ Ｐゴシック" panose="020B0600070205080204" pitchFamily="50" charset="-128"/>
              </a:defRPr>
            </a:lvl2pPr>
            <a:lvl3pPr marL="1163884" indent="-232777">
              <a:defRPr kumimoji="1">
                <a:solidFill>
                  <a:schemeClr val="tx1"/>
                </a:solidFill>
                <a:latin typeface="Arial" panose="020B0604020202020204" pitchFamily="34" charset="0"/>
                <a:ea typeface="ＭＳ Ｐゴシック" panose="020B0600070205080204" pitchFamily="50" charset="-128"/>
              </a:defRPr>
            </a:lvl3pPr>
            <a:lvl4pPr marL="1629438" indent="-232777">
              <a:defRPr kumimoji="1">
                <a:solidFill>
                  <a:schemeClr val="tx1"/>
                </a:solidFill>
                <a:latin typeface="Arial" panose="020B0604020202020204" pitchFamily="34" charset="0"/>
                <a:ea typeface="ＭＳ Ｐゴシック" panose="020B0600070205080204" pitchFamily="50" charset="-128"/>
              </a:defRPr>
            </a:lvl4pPr>
            <a:lvl5pPr marL="2094990" indent="-232777">
              <a:defRPr kumimoji="1">
                <a:solidFill>
                  <a:schemeClr val="tx1"/>
                </a:solidFill>
                <a:latin typeface="Arial" panose="020B0604020202020204" pitchFamily="34" charset="0"/>
                <a:ea typeface="ＭＳ Ｐゴシック" panose="020B0600070205080204" pitchFamily="50" charset="-128"/>
              </a:defRPr>
            </a:lvl5pPr>
            <a:lvl6pPr marL="2560544"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26098"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91651"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204" indent="-23277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48BF485-CEB2-4588-9653-A61D14AB3B69}" type="slidenum">
              <a:rPr lang="en-US" altLang="ja-JP" smtClean="0"/>
              <a:pPr/>
              <a:t>9</a:t>
            </a:fld>
            <a:endParaRPr lang="en-US" altLang="ja-JP"/>
          </a:p>
        </p:txBody>
      </p:sp>
    </p:spTree>
    <p:extLst>
      <p:ext uri="{BB962C8B-B14F-4D97-AF65-F5344CB8AC3E}">
        <p14:creationId xmlns:p14="http://schemas.microsoft.com/office/powerpoint/2010/main" val="37491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E6D01194-917F-448B-8F89-192C4032E996}" type="slidenum">
              <a:rPr lang="en-US" altLang="ja-JP" smtClean="0"/>
              <a:pPr>
                <a:defRPr/>
              </a:pPr>
              <a:t>‹#›</a:t>
            </a:fld>
            <a:endParaRPr lang="en-US" altLang="ja-JP"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97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791CCB9-65CC-44DF-9D73-6F8AD029F879}" type="slidenum">
              <a:rPr lang="en-US" altLang="ja-JP" smtClean="0"/>
              <a:pPr>
                <a:defRPr/>
              </a:pPr>
              <a:t>‹#›</a:t>
            </a:fld>
            <a:endParaRPr lang="en-US" altLang="ja-JP" dirty="0"/>
          </a:p>
        </p:txBody>
      </p:sp>
    </p:spTree>
    <p:extLst>
      <p:ext uri="{BB962C8B-B14F-4D97-AF65-F5344CB8AC3E}">
        <p14:creationId xmlns:p14="http://schemas.microsoft.com/office/powerpoint/2010/main" val="10333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9E084FC-CEB9-4D4E-BBCD-93C57302ADCC}" type="slidenum">
              <a:rPr lang="en-US" altLang="ja-JP" smtClean="0"/>
              <a:pPr>
                <a:defRPr/>
              </a:pPr>
              <a:t>‹#›</a:t>
            </a:fld>
            <a:endParaRPr lang="en-US" altLang="ja-JP" dirty="0"/>
          </a:p>
        </p:txBody>
      </p:sp>
    </p:spTree>
    <p:extLst>
      <p:ext uri="{BB962C8B-B14F-4D97-AF65-F5344CB8AC3E}">
        <p14:creationId xmlns:p14="http://schemas.microsoft.com/office/powerpoint/2010/main" val="291689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26697B1-6267-40F5-886D-E4FE1D5E1628}" type="slidenum">
              <a:rPr lang="en-US" altLang="ja-JP" smtClean="0"/>
              <a:pPr>
                <a:defRPr/>
              </a:pPr>
              <a:t>‹#›</a:t>
            </a:fld>
            <a:endParaRPr lang="en-US" altLang="ja-JP" dirty="0"/>
          </a:p>
        </p:txBody>
      </p:sp>
    </p:spTree>
    <p:extLst>
      <p:ext uri="{BB962C8B-B14F-4D97-AF65-F5344CB8AC3E}">
        <p14:creationId xmlns:p14="http://schemas.microsoft.com/office/powerpoint/2010/main" val="359975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2D2D347B-2D97-4F13-A8F3-F8203A7F4F20}" type="slidenum">
              <a:rPr lang="en-US" altLang="ja-JP" smtClean="0"/>
              <a:pPr>
                <a:defRPr/>
              </a:pPr>
              <a:t>‹#›</a:t>
            </a:fld>
            <a:endParaRPr lang="en-US" altLang="ja-JP"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27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9D16BF6-F0A9-45D7-B9F0-7D57431F47AC}" type="slidenum">
              <a:rPr lang="en-US" altLang="ja-JP" smtClean="0"/>
              <a:pPr>
                <a:defRPr/>
              </a:pPr>
              <a:t>‹#›</a:t>
            </a:fld>
            <a:endParaRPr lang="en-US" altLang="ja-JP" dirty="0"/>
          </a:p>
        </p:txBody>
      </p:sp>
    </p:spTree>
    <p:extLst>
      <p:ext uri="{BB962C8B-B14F-4D97-AF65-F5344CB8AC3E}">
        <p14:creationId xmlns:p14="http://schemas.microsoft.com/office/powerpoint/2010/main" val="411284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84883974-3E82-44AA-8C68-E514F730B924}" type="slidenum">
              <a:rPr lang="en-US" altLang="ja-JP" smtClean="0"/>
              <a:pPr>
                <a:defRPr/>
              </a:pPr>
              <a:t>‹#›</a:t>
            </a:fld>
            <a:endParaRPr lang="en-US" altLang="ja-JP" dirty="0"/>
          </a:p>
        </p:txBody>
      </p:sp>
    </p:spTree>
    <p:extLst>
      <p:ext uri="{BB962C8B-B14F-4D97-AF65-F5344CB8AC3E}">
        <p14:creationId xmlns:p14="http://schemas.microsoft.com/office/powerpoint/2010/main" val="178392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E3A7A0FC-37F2-4814-B016-2924D58BB744}" type="slidenum">
              <a:rPr lang="en-US" altLang="ja-JP" smtClean="0"/>
              <a:pPr>
                <a:defRPr/>
              </a:pPr>
              <a:t>‹#›</a:t>
            </a:fld>
            <a:endParaRPr lang="en-US" altLang="ja-JP" dirty="0"/>
          </a:p>
        </p:txBody>
      </p:sp>
    </p:spTree>
    <p:extLst>
      <p:ext uri="{BB962C8B-B14F-4D97-AF65-F5344CB8AC3E}">
        <p14:creationId xmlns:p14="http://schemas.microsoft.com/office/powerpoint/2010/main" val="374721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CDA368CD-E792-4F62-9060-FD57B49AB361}" type="slidenum">
              <a:rPr lang="en-US" altLang="ja-JP" smtClean="0"/>
              <a:pPr>
                <a:defRPr/>
              </a:pPr>
              <a:t>‹#›</a:t>
            </a:fld>
            <a:endParaRPr lang="en-US" altLang="ja-JP" dirty="0"/>
          </a:p>
        </p:txBody>
      </p:sp>
    </p:spTree>
    <p:extLst>
      <p:ext uri="{BB962C8B-B14F-4D97-AF65-F5344CB8AC3E}">
        <p14:creationId xmlns:p14="http://schemas.microsoft.com/office/powerpoint/2010/main" val="319664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ja-JP"/>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85E1FE1-2CC8-43DC-A099-A4C546FCF9AA}" type="slidenum">
              <a:rPr lang="en-US" altLang="ja-JP" smtClean="0"/>
              <a:pPr>
                <a:defRPr/>
              </a:pPr>
              <a:t>‹#›</a:t>
            </a:fld>
            <a:endParaRPr lang="en-US" altLang="ja-JP" dirty="0"/>
          </a:p>
        </p:txBody>
      </p:sp>
    </p:spTree>
    <p:extLst>
      <p:ext uri="{BB962C8B-B14F-4D97-AF65-F5344CB8AC3E}">
        <p14:creationId xmlns:p14="http://schemas.microsoft.com/office/powerpoint/2010/main" val="424503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649CAA38-C030-451B-92D9-49DFCBE99A51}" type="slidenum">
              <a:rPr lang="en-US" altLang="ja-JP" smtClean="0"/>
              <a:pPr>
                <a:defRPr/>
              </a:pPr>
              <a:t>‹#›</a:t>
            </a:fld>
            <a:endParaRPr lang="en-US" altLang="ja-JP" dirty="0"/>
          </a:p>
        </p:txBody>
      </p:sp>
    </p:spTree>
    <p:extLst>
      <p:ext uri="{BB962C8B-B14F-4D97-AF65-F5344CB8AC3E}">
        <p14:creationId xmlns:p14="http://schemas.microsoft.com/office/powerpoint/2010/main" val="363652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F74DB2BF-6776-4E1D-842C-C4D07BC25E75}" type="datetimeFigureOut">
              <a:rPr lang="ja-JP" altLang="en-US" smtClean="0"/>
              <a:pPr>
                <a:defRPr/>
              </a:pPr>
              <a:t>2024/11/19</a:t>
            </a:fld>
            <a:endParaRPr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634FE7A2-2E4C-45DC-AEB3-621DA57C7CFE}" type="slidenum">
              <a:rPr lang="ja-JP" altLang="en-US" smtClean="0"/>
              <a:pPr>
                <a:defRPr/>
              </a:pPr>
              <a:t>‹#›</a:t>
            </a:fld>
            <a:endParaRPr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0652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4.png"/><Relationship Id="rId4" Type="http://schemas.openxmlformats.org/officeDocument/2006/relationships/diagramLayout" Target="../diagrams/layout1.xml"/><Relationship Id="rId9"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050" name="WordArt 2"/>
          <p:cNvSpPr>
            <a:spLocks noChangeArrowheads="1" noChangeShapeType="1" noTextEdit="1"/>
          </p:cNvSpPr>
          <p:nvPr/>
        </p:nvSpPr>
        <p:spPr bwMode="auto">
          <a:xfrm>
            <a:off x="906319" y="1601286"/>
            <a:ext cx="7345512" cy="15128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3600" b="1" kern="1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認知症を学び</a:t>
            </a:r>
            <a:endParaRPr lang="en-US" altLang="ja-JP" sz="3600" b="1" kern="1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3600" b="1" kern="1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地域で支えよう！</a:t>
            </a:r>
          </a:p>
        </p:txBody>
      </p:sp>
      <p:sp>
        <p:nvSpPr>
          <p:cNvPr id="2051" name="WordArt 3"/>
          <p:cNvSpPr>
            <a:spLocks noChangeArrowheads="1" noChangeShapeType="1" noTextEdit="1"/>
          </p:cNvSpPr>
          <p:nvPr/>
        </p:nvSpPr>
        <p:spPr bwMode="auto">
          <a:xfrm>
            <a:off x="611560" y="3585485"/>
            <a:ext cx="8281987" cy="5762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2400" kern="10" dirty="0">
                <a:solidFill>
                  <a:srgbClr val="000000"/>
                </a:solidFill>
                <a:latin typeface="メイリオ" panose="020B0604030504040204" pitchFamily="50" charset="-128"/>
                <a:ea typeface="メイリオ" panose="020B0604030504040204" pitchFamily="50" charset="-128"/>
              </a:rPr>
              <a:t>～今日からあなたもオレンジサポーター～</a:t>
            </a:r>
          </a:p>
        </p:txBody>
      </p:sp>
      <p:sp>
        <p:nvSpPr>
          <p:cNvPr id="2054" name="WordArt 7"/>
          <p:cNvSpPr>
            <a:spLocks noChangeArrowheads="1" noChangeShapeType="1" noTextEdit="1"/>
          </p:cNvSpPr>
          <p:nvPr/>
        </p:nvSpPr>
        <p:spPr bwMode="auto">
          <a:xfrm>
            <a:off x="755129" y="549275"/>
            <a:ext cx="4752975"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2400" kern="10" dirty="0">
                <a:solidFill>
                  <a:srgbClr val="000000"/>
                </a:solidFill>
                <a:latin typeface="メイリオ" panose="020B0604030504040204" pitchFamily="50" charset="-128"/>
                <a:ea typeface="メイリオ" panose="020B0604030504040204" pitchFamily="50" charset="-128"/>
              </a:rPr>
              <a:t>あかしオレンジサポーター養成講座</a:t>
            </a:r>
          </a:p>
        </p:txBody>
      </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pPr>
                <a:defRPr/>
              </a:pPr>
              <a:t>1</a:t>
            </a:fld>
            <a:endParaRPr lang="en-US" altLang="ja-JP" dirty="0"/>
          </a:p>
        </p:txBody>
      </p:sp>
      <p:pic>
        <p:nvPicPr>
          <p:cNvPr id="12"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3" y="4965933"/>
            <a:ext cx="489108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a:extLst>
              <a:ext uri="{FF2B5EF4-FFF2-40B4-BE49-F238E27FC236}">
                <a16:creationId xmlns:a16="http://schemas.microsoft.com/office/drawing/2014/main" id="{CCE897AA-047F-4E9F-BF95-50B66C5BCE7F}"/>
              </a:ext>
            </a:extLst>
          </p:cNvPr>
          <p:cNvSpPr>
            <a:spLocks noChangeArrowheads="1" noChangeShapeType="1" noTextEdit="1"/>
          </p:cNvSpPr>
          <p:nvPr/>
        </p:nvSpPr>
        <p:spPr bwMode="auto">
          <a:xfrm>
            <a:off x="6057502" y="4495836"/>
            <a:ext cx="2735683" cy="27444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2400" kern="10" dirty="0">
                <a:solidFill>
                  <a:srgbClr val="000000"/>
                </a:solidFill>
                <a:latin typeface="メイリオ" panose="020B0604030504040204" pitchFamily="50" charset="-128"/>
                <a:ea typeface="メイリオ" panose="020B0604030504040204" pitchFamily="50" charset="-128"/>
              </a:rPr>
              <a:t>新テキスト対応版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latin typeface="メイリオ" panose="020B0604030504040204" pitchFamily="50" charset="-128"/>
                <a:ea typeface="メイリオ" panose="020B0604030504040204" pitchFamily="50" charset="-128"/>
              </a:rPr>
              <a:pPr>
                <a:defRPr/>
              </a:pPr>
              <a:t>10</a:t>
            </a:fld>
            <a:endParaRPr lang="en-US" altLang="ja-JP" dirty="0">
              <a:latin typeface="メイリオ" panose="020B0604030504040204" pitchFamily="50" charset="-128"/>
              <a:ea typeface="メイリオ" panose="020B0604030504040204" pitchFamily="50" charset="-128"/>
            </a:endParaRPr>
          </a:p>
        </p:txBody>
      </p:sp>
      <p:pic>
        <p:nvPicPr>
          <p:cNvPr id="10"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12" y="4555839"/>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867812" y="3420561"/>
            <a:ext cx="8528724" cy="923330"/>
          </a:xfrm>
          <a:prstGeom prst="rect">
            <a:avLst/>
          </a:prstGeom>
          <a:noFill/>
        </p:spPr>
        <p:txBody>
          <a:bodyPr wrap="square" rtlCol="0">
            <a:spAutoFit/>
          </a:bodyPr>
          <a:lstStyle/>
          <a:p>
            <a:r>
              <a:rPr lang="en-US" altLang="ja-JP" sz="5400" b="1" dirty="0">
                <a:latin typeface="メイリオ" panose="020B0604030504040204" pitchFamily="50" charset="-128"/>
                <a:ea typeface="メイリオ" panose="020B0604030504040204" pitchFamily="50" charset="-128"/>
              </a:rPr>
              <a:t>Ⅲ</a:t>
            </a:r>
            <a:r>
              <a:rPr lang="ja-JP" altLang="en-US" sz="5400" b="1" dirty="0">
                <a:latin typeface="メイリオ" panose="020B0604030504040204" pitchFamily="50" charset="-128"/>
                <a:ea typeface="メイリオ" panose="020B0604030504040204" pitchFamily="50" charset="-128"/>
              </a:rPr>
              <a:t> 認知症の症状について</a:t>
            </a:r>
            <a:endParaRPr lang="en-US" altLang="ja-JP"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6480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00658" y="319990"/>
            <a:ext cx="7543800" cy="900649"/>
          </a:xfrm>
        </p:spPr>
        <p:txBody>
          <a:bodyPr>
            <a:normAutofit fontScale="90000"/>
          </a:bodyPr>
          <a:lstStyle/>
          <a:p>
            <a:pPr eaLnBrk="1" hangingPunct="1"/>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“認知症”ってどんな病気？</a:t>
            </a:r>
          </a:p>
        </p:txBody>
      </p:sp>
      <p:sp>
        <p:nvSpPr>
          <p:cNvPr id="25603" name="Rectangle 3"/>
          <p:cNvSpPr>
            <a:spLocks noGrp="1" noChangeArrowheads="1"/>
          </p:cNvSpPr>
          <p:nvPr>
            <p:ph idx="1"/>
          </p:nvPr>
        </p:nvSpPr>
        <p:spPr>
          <a:xfrm>
            <a:off x="179512" y="1412776"/>
            <a:ext cx="8712968" cy="3595537"/>
          </a:xfrm>
          <a:ln w="57150" cmpd="thinThick">
            <a:solidFill>
              <a:srgbClr val="FF9933"/>
            </a:solidFill>
          </a:ln>
        </p:spPr>
        <p:style>
          <a:lnRef idx="2">
            <a:schemeClr val="accent1"/>
          </a:lnRef>
          <a:fillRef idx="1">
            <a:schemeClr val="lt1"/>
          </a:fillRef>
          <a:effectRef idx="0">
            <a:schemeClr val="accent1"/>
          </a:effectRef>
          <a:fontRef idx="minor">
            <a:schemeClr val="dk1"/>
          </a:fontRef>
        </p:style>
        <p:txBody>
          <a:bodyPr anchor="ctr">
            <a:normAutofit/>
          </a:bodyPr>
          <a:lstStyle/>
          <a:p>
            <a:pPr eaLnBrk="1" hangingPunct="1">
              <a:lnSpc>
                <a:spcPct val="150000"/>
              </a:lnSpc>
            </a:pPr>
            <a:r>
              <a:rPr lang="ja-JP" altLang="en-US" sz="2400" dirty="0">
                <a:latin typeface="メイリオ" panose="020B0604030504040204" pitchFamily="50" charset="-128"/>
                <a:ea typeface="メイリオ" panose="020B0604030504040204" pitchFamily="50" charset="-128"/>
              </a:rPr>
              <a:t>・今日の年月日や曜日がわからない。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・今何時頃かわからない。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・同じ事を何度も言ったり、会う度に同じ内容の話をする。</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・使い慣れた単語が出てこなく、代名詞が多い。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・質問されたことと違うことを答える。・・・等々</a:t>
            </a:r>
          </a:p>
        </p:txBody>
      </p:sp>
      <p:sp>
        <p:nvSpPr>
          <p:cNvPr id="2" name="スライド番号プレースホルダー 1">
            <a:extLst>
              <a:ext uri="{FF2B5EF4-FFF2-40B4-BE49-F238E27FC236}">
                <a16:creationId xmlns:a16="http://schemas.microsoft.com/office/drawing/2014/main" id="{06FF977E-46C6-4AF1-A3E5-849266CCC2BE}"/>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11</a:t>
            </a:fld>
            <a:endParaRPr lang="en-US" altLang="ja-JP"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D3F26CF1-EFFC-4A4D-AC98-AD42ACAE4CC3}"/>
              </a:ext>
            </a:extLst>
          </p:cNvPr>
          <p:cNvSpPr txBox="1">
            <a:spLocks/>
          </p:cNvSpPr>
          <p:nvPr/>
        </p:nvSpPr>
        <p:spPr bwMode="auto">
          <a:xfrm>
            <a:off x="1115616" y="5008313"/>
            <a:ext cx="7839186" cy="125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sz="3600" b="1" kern="0" dirty="0">
                <a:solidFill>
                  <a:srgbClr val="FF9933"/>
                </a:solidFill>
                <a:ea typeface="HG丸ｺﾞｼｯｸM-PRO" pitchFamily="50" charset="-128"/>
              </a:rPr>
              <a:t>  </a:t>
            </a:r>
            <a:r>
              <a:rPr lang="ja-JP" altLang="en-US" sz="3600" b="1" kern="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⇒“モノ忘れ”とどこが違う・・・？</a:t>
            </a:r>
            <a:endParaRPr lang="ja-JP" altLang="en-US" sz="3600" kern="0"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724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9A5C5E9-90B8-46C8-BA0B-1AC17910C550}"/>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12</a:t>
            </a:fld>
            <a:endParaRPr lang="en-US" altLang="ja-JP" dirty="0">
              <a:latin typeface="メイリオ" panose="020B0604030504040204" pitchFamily="50" charset="-128"/>
              <a:ea typeface="メイリオ" panose="020B0604030504040204" pitchFamily="50" charset="-128"/>
            </a:endParaRPr>
          </a:p>
        </p:txBody>
      </p:sp>
      <p:pic>
        <p:nvPicPr>
          <p:cNvPr id="13316" name="Picture 4" descr="認知症と加齢①"/>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9592" y="1844824"/>
            <a:ext cx="7280024"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901130" y="653306"/>
            <a:ext cx="7280024" cy="1077218"/>
          </a:xfrm>
          <a:prstGeom prst="rect">
            <a:avLst/>
          </a:prstGeom>
          <a:noFill/>
        </p:spPr>
        <p:txBody>
          <a:bodyPr wrap="square" rtlCol="0">
            <a:spAutoFit/>
          </a:bodyPr>
          <a:lstStyle/>
          <a:p>
            <a:pPr algn="dist"/>
            <a:r>
              <a:rPr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「認知症によるもの忘れ」と</a:t>
            </a:r>
            <a:endParaRPr lang="en-US" altLang="ja-JP"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dist"/>
            <a:r>
              <a:rPr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「加齢によるもの忘れ」の違い①</a:t>
            </a:r>
            <a:endParaRPr kumimoji="1"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DE67EE3-617A-4B9B-8347-2E5BD5DA7A62}"/>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13</a:t>
            </a:fld>
            <a:endParaRPr lang="en-US" altLang="ja-JP" dirty="0">
              <a:latin typeface="メイリオ" panose="020B0604030504040204" pitchFamily="50" charset="-128"/>
              <a:ea typeface="メイリオ" panose="020B0604030504040204" pitchFamily="50" charset="-128"/>
            </a:endParaRPr>
          </a:p>
        </p:txBody>
      </p:sp>
      <p:pic>
        <p:nvPicPr>
          <p:cNvPr id="14340" name="Picture 4" descr="認知症と加齢②"/>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3608" y="1916832"/>
            <a:ext cx="7189093" cy="430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887886" y="719464"/>
            <a:ext cx="7344815" cy="1077218"/>
          </a:xfrm>
          <a:prstGeom prst="rect">
            <a:avLst/>
          </a:prstGeom>
          <a:noFill/>
        </p:spPr>
        <p:txBody>
          <a:bodyPr wrap="square" rtlCol="0">
            <a:spAutoFit/>
          </a:bodyPr>
          <a:lstStyle/>
          <a:p>
            <a:pPr algn="dist"/>
            <a:r>
              <a:rPr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「認知症によるもの忘れ」と</a:t>
            </a:r>
            <a:endParaRPr lang="en-US" altLang="ja-JP"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dist"/>
            <a:r>
              <a:rPr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「加齢によるもの忘れ」の違い②</a:t>
            </a:r>
            <a:endParaRPr kumimoji="1" lang="ja-JP" altLang="en-US" sz="32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88483" y="275105"/>
            <a:ext cx="7920880" cy="1450757"/>
          </a:xfrm>
        </p:spPr>
        <p:txBody>
          <a:bodyPr>
            <a:normAutofit/>
          </a:bodyPr>
          <a:lstStyle/>
          <a:p>
            <a:pPr algn="dist" eaLnBrk="1" hangingPunct="1"/>
            <a:r>
              <a:rPr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認知症ってどうしてなるの？</a:t>
            </a:r>
          </a:p>
        </p:txBody>
      </p:sp>
      <p:sp>
        <p:nvSpPr>
          <p:cNvPr id="4099" name="Rectangle 3"/>
          <p:cNvSpPr>
            <a:spLocks noGrp="1" noChangeArrowheads="1"/>
          </p:cNvSpPr>
          <p:nvPr>
            <p:ph idx="1"/>
          </p:nvPr>
        </p:nvSpPr>
        <p:spPr>
          <a:xfrm>
            <a:off x="359024" y="1916832"/>
            <a:ext cx="8784976" cy="2807144"/>
          </a:xfrm>
        </p:spPr>
        <p:txBody>
          <a:bodyPr>
            <a:normAutofit/>
          </a:bodyPr>
          <a:lstStyle/>
          <a:p>
            <a:pPr eaLnBrk="1" hangingPunct="1">
              <a:buFontTx/>
              <a:buNone/>
            </a:pPr>
            <a:r>
              <a:rPr lang="en-US" altLang="ja-JP" sz="2800" b="1" dirty="0">
                <a:latin typeface="メイリオ" panose="020B0604030504040204" pitchFamily="50" charset="-128"/>
                <a:ea typeface="メイリオ" panose="020B0604030504040204" pitchFamily="50" charset="-128"/>
              </a:rPr>
              <a:t>①</a:t>
            </a:r>
            <a:r>
              <a:rPr lang="ja-JP" altLang="en-US" sz="2800" b="1" dirty="0">
                <a:latin typeface="メイリオ" panose="020B0604030504040204" pitchFamily="50" charset="-128"/>
                <a:ea typeface="メイリオ" panose="020B0604030504040204" pitchFamily="50" charset="-128"/>
              </a:rPr>
              <a:t>脳の萎縮（脳が縮んで小さくなる）</a:t>
            </a:r>
          </a:p>
          <a:p>
            <a:pPr eaLnBrk="1" hangingPunct="1">
              <a:buFontTx/>
              <a:buNone/>
            </a:pPr>
            <a:r>
              <a:rPr lang="ja-JP" altLang="en-US" sz="2800" b="1" dirty="0">
                <a:latin typeface="メイリオ" panose="020B0604030504040204" pitchFamily="50" charset="-128"/>
                <a:ea typeface="メイリオ" panose="020B0604030504040204" pitchFamily="50" charset="-128"/>
              </a:rPr>
              <a:t>   脳卒中や脳血管の障害（血管の詰まりなど）</a:t>
            </a:r>
            <a:endParaRPr lang="ja-JP" altLang="en-US" sz="1100" b="1" dirty="0">
              <a:latin typeface="メイリオ" panose="020B0604030504040204" pitchFamily="50" charset="-128"/>
              <a:ea typeface="メイリオ" panose="020B0604030504040204" pitchFamily="50" charset="-128"/>
            </a:endParaRPr>
          </a:p>
          <a:p>
            <a:pPr eaLnBrk="1" hangingPunct="1">
              <a:buFontTx/>
              <a:buNone/>
            </a:pPr>
            <a:r>
              <a:rPr lang="ja-JP" altLang="en-US" sz="2800" b="1" dirty="0">
                <a:latin typeface="メイリオ" panose="020B0604030504040204" pitchFamily="50" charset="-128"/>
                <a:ea typeface="メイリオ" panose="020B0604030504040204" pitchFamily="50" charset="-128"/>
              </a:rPr>
              <a:t>②記憶等、知的な働きの低下</a:t>
            </a:r>
            <a:endParaRPr lang="ja-JP" altLang="en-US" sz="1100" b="1" dirty="0">
              <a:latin typeface="メイリオ" panose="020B0604030504040204" pitchFamily="50" charset="-128"/>
              <a:ea typeface="メイリオ" panose="020B0604030504040204" pitchFamily="50" charset="-128"/>
            </a:endParaRPr>
          </a:p>
          <a:p>
            <a:pPr eaLnBrk="1" hangingPunct="1">
              <a:buFontTx/>
              <a:buNone/>
            </a:pPr>
            <a:r>
              <a:rPr lang="ja-JP" altLang="en-US" sz="2800" b="1" dirty="0">
                <a:latin typeface="メイリオ" panose="020B0604030504040204" pitchFamily="50" charset="-128"/>
                <a:ea typeface="メイリオ" panose="020B0604030504040204" pitchFamily="50" charset="-128"/>
              </a:rPr>
              <a:t>③日常生活や社会生活をうまく送れない</a:t>
            </a:r>
            <a:endParaRPr lang="ja-JP" altLang="en-US" sz="1100" b="1" dirty="0">
              <a:latin typeface="メイリオ" panose="020B0604030504040204" pitchFamily="50" charset="-128"/>
              <a:ea typeface="メイリオ" panose="020B0604030504040204" pitchFamily="50" charset="-128"/>
            </a:endParaRPr>
          </a:p>
          <a:p>
            <a:pPr eaLnBrk="1" hangingPunct="1">
              <a:buFontTx/>
              <a:buNone/>
            </a:pPr>
            <a:r>
              <a:rPr lang="ja-JP" altLang="en-US" sz="2800" b="1" dirty="0">
                <a:latin typeface="メイリオ" panose="020B0604030504040204" pitchFamily="50" charset="-128"/>
                <a:ea typeface="メイリオ" panose="020B0604030504040204" pitchFamily="50" charset="-128"/>
              </a:rPr>
              <a:t>④意識ははっきりしている</a:t>
            </a:r>
            <a:endParaRPr lang="en-US" altLang="ja-JP" sz="54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1A5E5CED-2A40-49C5-8582-80B699886CDF}"/>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14</a:t>
            </a:fld>
            <a:endParaRPr lang="en-US" altLang="ja-JP" dirty="0">
              <a:latin typeface="メイリオ" panose="020B0604030504040204" pitchFamily="50" charset="-128"/>
              <a:ea typeface="メイリオ" panose="020B0604030504040204" pitchFamily="50" charset="-128"/>
            </a:endParaRPr>
          </a:p>
        </p:txBody>
      </p:sp>
      <p:sp>
        <p:nvSpPr>
          <p:cNvPr id="4100" name="AutoShape 4"/>
          <p:cNvSpPr>
            <a:spLocks noChangeArrowheads="1"/>
          </p:cNvSpPr>
          <p:nvPr/>
        </p:nvSpPr>
        <p:spPr bwMode="auto">
          <a:xfrm>
            <a:off x="4053003" y="4723976"/>
            <a:ext cx="791839" cy="364468"/>
          </a:xfrm>
          <a:prstGeom prst="downArrow">
            <a:avLst>
              <a:gd name="adj1" fmla="val 50000"/>
              <a:gd name="adj2" fmla="val 250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4A669BC3-03BB-42E6-95C6-96A74EAE8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687" y="3694695"/>
            <a:ext cx="1791331" cy="1920999"/>
          </a:xfrm>
          <a:prstGeom prst="rect">
            <a:avLst/>
          </a:prstGeom>
        </p:spPr>
      </p:pic>
      <p:sp>
        <p:nvSpPr>
          <p:cNvPr id="3" name="テキスト ボックス 2"/>
          <p:cNvSpPr txBox="1"/>
          <p:nvPr/>
        </p:nvSpPr>
        <p:spPr>
          <a:xfrm>
            <a:off x="2468702" y="5445224"/>
            <a:ext cx="3960440" cy="757130"/>
          </a:xfrm>
          <a:prstGeom prst="rect">
            <a:avLst/>
          </a:prstGeom>
          <a:noFill/>
        </p:spPr>
        <p:txBody>
          <a:bodyPr wrap="square" rtlCol="0">
            <a:spAutoFit/>
          </a:bodyPr>
          <a:lstStyle/>
          <a:p>
            <a:pPr marL="91440" lvl="0" indent="-91440" algn="ctr" fontAlgn="auto">
              <a:lnSpc>
                <a:spcPct val="90000"/>
              </a:lnSpc>
              <a:spcBef>
                <a:spcPts val="1200"/>
              </a:spcBef>
              <a:spcAft>
                <a:spcPts val="200"/>
              </a:spcAft>
              <a:buClr>
                <a:srgbClr val="F58413"/>
              </a:buClr>
              <a:buSzPct val="100000"/>
            </a:pPr>
            <a:r>
              <a:rPr lang="ja-JP" altLang="en-US" sz="48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認知症と診断</a:t>
            </a:r>
          </a:p>
        </p:txBody>
      </p:sp>
    </p:spTree>
    <p:extLst>
      <p:ext uri="{BB962C8B-B14F-4D97-AF65-F5344CB8AC3E}">
        <p14:creationId xmlns:p14="http://schemas.microsoft.com/office/powerpoint/2010/main" val="7403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DF5BB4F-6ACF-4655-8273-56DA749E6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800" y="1525893"/>
            <a:ext cx="2962672" cy="1975115"/>
          </a:xfrm>
          <a:prstGeom prst="rect">
            <a:avLst/>
          </a:prstGeom>
        </p:spPr>
      </p:pic>
      <p:graphicFrame>
        <p:nvGraphicFramePr>
          <p:cNvPr id="6" name="コンテンツ プレースホルダー 5">
            <a:extLst>
              <a:ext uri="{FF2B5EF4-FFF2-40B4-BE49-F238E27FC236}">
                <a16:creationId xmlns:a16="http://schemas.microsoft.com/office/drawing/2014/main" id="{80932E1C-6BF4-4A11-B681-A7BDDDEA4241}"/>
              </a:ext>
            </a:extLst>
          </p:cNvPr>
          <p:cNvGraphicFramePr>
            <a:graphicFrameLocks noGrp="1"/>
          </p:cNvGraphicFramePr>
          <p:nvPr>
            <p:ph idx="1"/>
            <p:extLst>
              <p:ext uri="{D42A27DB-BD31-4B8C-83A1-F6EECF244321}">
                <p14:modId xmlns:p14="http://schemas.microsoft.com/office/powerpoint/2010/main" val="4128634997"/>
              </p:ext>
            </p:extLst>
          </p:nvPr>
        </p:nvGraphicFramePr>
        <p:xfrm>
          <a:off x="-1" y="1988840"/>
          <a:ext cx="8409363"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2" name="スライド番号プレースホルダー 1">
            <a:extLst>
              <a:ext uri="{FF2B5EF4-FFF2-40B4-BE49-F238E27FC236}">
                <a16:creationId xmlns:a16="http://schemas.microsoft.com/office/drawing/2014/main" id="{AA460808-39C4-4EF2-8E4F-D78DF0A2D11E}"/>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15</a:t>
            </a:fld>
            <a:endParaRPr lang="en-US" altLang="ja-JP"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0F80ADFB-BA18-47B1-9266-F6D6EDA754A6}"/>
              </a:ext>
            </a:extLst>
          </p:cNvPr>
          <p:cNvSpPr txBox="1">
            <a:spLocks/>
          </p:cNvSpPr>
          <p:nvPr/>
        </p:nvSpPr>
        <p:spPr bwMode="auto">
          <a:xfrm>
            <a:off x="1259632" y="737585"/>
            <a:ext cx="4310136" cy="125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dist"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認知症の種類</a:t>
            </a:r>
          </a:p>
        </p:txBody>
      </p:sp>
    </p:spTree>
    <p:extLst>
      <p:ext uri="{BB962C8B-B14F-4D97-AF65-F5344CB8AC3E}">
        <p14:creationId xmlns:p14="http://schemas.microsoft.com/office/powerpoint/2010/main" val="309193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a:extLst>
              <a:ext uri="{FF2B5EF4-FFF2-40B4-BE49-F238E27FC236}">
                <a16:creationId xmlns:a16="http://schemas.microsoft.com/office/drawing/2014/main" id="{AD81CC28-1299-F040-86F8-99E757D36F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831820"/>
            <a:ext cx="6877508" cy="4386442"/>
          </a:xfrm>
        </p:spPr>
      </p:pic>
      <p:sp>
        <p:nvSpPr>
          <p:cNvPr id="7" name="スライド番号プレースホルダー 6">
            <a:extLst>
              <a:ext uri="{FF2B5EF4-FFF2-40B4-BE49-F238E27FC236}">
                <a16:creationId xmlns:a16="http://schemas.microsoft.com/office/drawing/2014/main" id="{6A42F2F8-B8EC-467F-A5DC-F5A8954AE1E9}"/>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16</a:t>
            </a:fld>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5EAF84E-AC87-7040-851E-D9DAE7B85685}"/>
              </a:ext>
            </a:extLst>
          </p:cNvPr>
          <p:cNvSpPr txBox="1"/>
          <p:nvPr/>
        </p:nvSpPr>
        <p:spPr>
          <a:xfrm>
            <a:off x="5652120" y="6459786"/>
            <a:ext cx="2265233"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参照「相談</a:t>
            </a:r>
            <a:r>
              <a:rPr lang="en-US" altLang="ja-JP" sz="1100" dirty="0">
                <a:latin typeface="メイリオ" panose="020B0604030504040204" pitchFamily="50" charset="-128"/>
                <a:ea typeface="メイリオ" panose="020B0604030504040204" pitchFamily="50" charset="-128"/>
              </a:rPr>
              <a:t>e-65</a:t>
            </a:r>
            <a:r>
              <a:rPr lang="ja-JP" altLang="en-US" sz="1100" dirty="0">
                <a:latin typeface="メイリオ" panose="020B0604030504040204" pitchFamily="50" charset="-128"/>
                <a:ea typeface="メイリオ" panose="020B0604030504040204" pitchFamily="50" charset="-128"/>
              </a:rPr>
              <a:t>ネット」より</a:t>
            </a:r>
          </a:p>
        </p:txBody>
      </p:sp>
      <p:sp>
        <p:nvSpPr>
          <p:cNvPr id="5" name="タイトル 1">
            <a:extLst>
              <a:ext uri="{FF2B5EF4-FFF2-40B4-BE49-F238E27FC236}">
                <a16:creationId xmlns:a16="http://schemas.microsoft.com/office/drawing/2014/main" id="{D6C7089C-0878-4EB5-A55A-D58814C26EE2}"/>
              </a:ext>
            </a:extLst>
          </p:cNvPr>
          <p:cNvSpPr txBox="1">
            <a:spLocks/>
          </p:cNvSpPr>
          <p:nvPr/>
        </p:nvSpPr>
        <p:spPr bwMode="auto">
          <a:xfrm>
            <a:off x="479424" y="692696"/>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アルツハイマー型認知症の経過</a:t>
            </a:r>
            <a:r>
              <a:rPr lang="ja-JP" altLang="en-US" sz="1100" b="1" kern="0" dirty="0">
                <a:solidFill>
                  <a:srgbClr val="00B0F0"/>
                </a:solidFill>
                <a:latin typeface="メイリオ" panose="020B0604030504040204" pitchFamily="50" charset="-128"/>
                <a:ea typeface="メイリオ" panose="020B0604030504040204" pitchFamily="50" charset="-128"/>
              </a:rPr>
              <a:t>　　　　　　　　　　</a:t>
            </a:r>
            <a:r>
              <a:rPr lang="ja-JP" altLang="en-US" sz="1100" b="1" kern="0" dirty="0">
                <a:solidFill>
                  <a:srgbClr val="0000FF"/>
                </a:solidFill>
                <a:latin typeface="メイリオ" panose="020B0604030504040204" pitchFamily="50" charset="-128"/>
                <a:ea typeface="メイリオ" panose="020B0604030504040204" pitchFamily="50" charset="-128"/>
              </a:rPr>
              <a:t>　　　　　　　　</a:t>
            </a:r>
            <a:endParaRPr lang="en-US" altLang="ja-JP" sz="1100" b="1" kern="0" dirty="0">
              <a:solidFill>
                <a:srgbClr val="0000FF"/>
              </a:solidFill>
              <a:latin typeface="メイリオ" panose="020B0604030504040204" pitchFamily="50" charset="-128"/>
              <a:ea typeface="メイリオ" panose="020B0604030504040204" pitchFamily="50" charset="-128"/>
            </a:endParaRPr>
          </a:p>
          <a:p>
            <a:pPr eaLnBrk="1" hangingPunct="1"/>
            <a:r>
              <a:rPr lang="ja-JP" altLang="en-US" sz="1100" b="1" kern="0" dirty="0">
                <a:solidFill>
                  <a:srgbClr val="0000FF"/>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05373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17274EF6-45A1-F54D-9537-A8E2564CC85E}"/>
              </a:ext>
            </a:extLst>
          </p:cNvPr>
          <p:cNvSpPr txBox="1"/>
          <p:nvPr/>
        </p:nvSpPr>
        <p:spPr>
          <a:xfrm rot="10800000" flipV="1">
            <a:off x="5580737" y="6453336"/>
            <a:ext cx="2239911"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参照「相談</a:t>
            </a:r>
            <a:r>
              <a:rPr lang="en-US" altLang="ja-JP" sz="1100" dirty="0">
                <a:latin typeface="メイリオ" panose="020B0604030504040204" pitchFamily="50" charset="-128"/>
                <a:ea typeface="メイリオ" panose="020B0604030504040204" pitchFamily="50" charset="-128"/>
              </a:rPr>
              <a:t>e-65</a:t>
            </a:r>
            <a:r>
              <a:rPr lang="ja-JP" altLang="en-US" sz="1100" dirty="0">
                <a:latin typeface="メイリオ" panose="020B0604030504040204" pitchFamily="50" charset="-128"/>
                <a:ea typeface="メイリオ" panose="020B0604030504040204" pitchFamily="50" charset="-128"/>
              </a:rPr>
              <a:t>ネット」より</a:t>
            </a:r>
            <a:endParaRPr lang="en-US" altLang="ja-JP" sz="1100" dirty="0">
              <a:latin typeface="メイリオ" panose="020B0604030504040204" pitchFamily="50" charset="-128"/>
              <a:ea typeface="メイリオ" panose="020B0604030504040204" pitchFamily="50" charset="-128"/>
            </a:endParaRPr>
          </a:p>
        </p:txBody>
      </p:sp>
      <p:sp>
        <p:nvSpPr>
          <p:cNvPr id="5" name="タイトル 1">
            <a:extLst>
              <a:ext uri="{FF2B5EF4-FFF2-40B4-BE49-F238E27FC236}">
                <a16:creationId xmlns:a16="http://schemas.microsoft.com/office/drawing/2014/main" id="{CEAB7290-A027-4BA0-8F43-FE1F2934D99B}"/>
              </a:ext>
            </a:extLst>
          </p:cNvPr>
          <p:cNvSpPr txBox="1">
            <a:spLocks/>
          </p:cNvSpPr>
          <p:nvPr/>
        </p:nvSpPr>
        <p:spPr bwMode="auto">
          <a:xfrm>
            <a:off x="940025" y="578644"/>
            <a:ext cx="7211144"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中核症状と行動・心理症状</a:t>
            </a:r>
            <a:endParaRPr lang="ja-JP" altLang="en-US" sz="1100"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6" name="グループ化 5">
            <a:extLst>
              <a:ext uri="{FF2B5EF4-FFF2-40B4-BE49-F238E27FC236}">
                <a16:creationId xmlns:a16="http://schemas.microsoft.com/office/drawing/2014/main" id="{122FD1C5-E052-48C2-9743-3C9DB25DD936}"/>
              </a:ext>
            </a:extLst>
          </p:cNvPr>
          <p:cNvGrpSpPr/>
          <p:nvPr/>
        </p:nvGrpSpPr>
        <p:grpSpPr>
          <a:xfrm>
            <a:off x="637626" y="1767984"/>
            <a:ext cx="7539946" cy="4601845"/>
            <a:chOff x="637626" y="1343021"/>
            <a:chExt cx="7868748" cy="5182323"/>
          </a:xfrm>
        </p:grpSpPr>
        <p:pic>
          <p:nvPicPr>
            <p:cNvPr id="4" name="図 3">
              <a:extLst>
                <a:ext uri="{FF2B5EF4-FFF2-40B4-BE49-F238E27FC236}">
                  <a16:creationId xmlns:a16="http://schemas.microsoft.com/office/drawing/2014/main" id="{79B8E3E5-E02A-4AF3-AB12-305BA3AE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26" y="1343021"/>
              <a:ext cx="7868748" cy="5182323"/>
            </a:xfrm>
            <a:prstGeom prst="rect">
              <a:avLst/>
            </a:prstGeom>
          </p:spPr>
        </p:pic>
        <p:sp>
          <p:nvSpPr>
            <p:cNvPr id="7" name="テキスト ボックス 6">
              <a:extLst>
                <a:ext uri="{FF2B5EF4-FFF2-40B4-BE49-F238E27FC236}">
                  <a16:creationId xmlns:a16="http://schemas.microsoft.com/office/drawing/2014/main" id="{2E80A010-FD78-4F1B-A1F8-6D97B1FD2581}"/>
                </a:ext>
              </a:extLst>
            </p:cNvPr>
            <p:cNvSpPr txBox="1"/>
            <p:nvPr/>
          </p:nvSpPr>
          <p:spPr>
            <a:xfrm>
              <a:off x="3491880" y="3337246"/>
              <a:ext cx="1152128"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記憶障害</a:t>
              </a:r>
            </a:p>
          </p:txBody>
        </p:sp>
        <p:sp>
          <p:nvSpPr>
            <p:cNvPr id="8" name="テキスト ボックス 7">
              <a:extLst>
                <a:ext uri="{FF2B5EF4-FFF2-40B4-BE49-F238E27FC236}">
                  <a16:creationId xmlns:a16="http://schemas.microsoft.com/office/drawing/2014/main" id="{3F57FE4D-C455-40EE-8EEB-A68052651540}"/>
                </a:ext>
              </a:extLst>
            </p:cNvPr>
            <p:cNvSpPr txBox="1"/>
            <p:nvPr/>
          </p:nvSpPr>
          <p:spPr>
            <a:xfrm>
              <a:off x="3707904" y="4365104"/>
              <a:ext cx="936104" cy="669414"/>
            </a:xfrm>
            <a:prstGeom prst="rect">
              <a:avLst/>
            </a:prstGeom>
            <a:noFill/>
          </p:spPr>
          <p:txBody>
            <a:bodyPr wrap="square" rtlCol="0">
              <a:spAutoFit/>
            </a:bodyPr>
            <a:lstStyle/>
            <a:p>
              <a:pPr>
                <a:lnSpc>
                  <a:spcPts val="1500"/>
                </a:lnSpc>
              </a:pPr>
              <a:r>
                <a:rPr kumimoji="1" lang="ja-JP" altLang="en-US" sz="1400" b="1" dirty="0">
                  <a:latin typeface="メイリオ" panose="020B0604030504040204" pitchFamily="50" charset="-128"/>
                  <a:ea typeface="メイリオ" panose="020B0604030504040204" pitchFamily="50" charset="-128"/>
                </a:rPr>
                <a:t>理解・</a:t>
              </a:r>
              <a:endParaRPr kumimoji="1" lang="en-US" altLang="ja-JP" sz="1400" b="1" dirty="0">
                <a:latin typeface="メイリオ" panose="020B0604030504040204" pitchFamily="50" charset="-128"/>
                <a:ea typeface="メイリオ" panose="020B0604030504040204" pitchFamily="50" charset="-128"/>
              </a:endParaRPr>
            </a:p>
            <a:p>
              <a:pPr>
                <a:lnSpc>
                  <a:spcPts val="1500"/>
                </a:lnSpc>
              </a:pPr>
              <a:r>
                <a:rPr kumimoji="1" lang="ja-JP" altLang="en-US" sz="1400" b="1" dirty="0">
                  <a:latin typeface="メイリオ" panose="020B0604030504040204" pitchFamily="50" charset="-128"/>
                  <a:ea typeface="メイリオ" panose="020B0604030504040204" pitchFamily="50" charset="-128"/>
                </a:rPr>
                <a:t>判断力</a:t>
              </a:r>
              <a:endParaRPr kumimoji="1" lang="en-US" altLang="ja-JP" sz="1400" b="1" dirty="0">
                <a:latin typeface="メイリオ" panose="020B0604030504040204" pitchFamily="50" charset="-128"/>
                <a:ea typeface="メイリオ" panose="020B0604030504040204" pitchFamily="50" charset="-128"/>
              </a:endParaRPr>
            </a:p>
            <a:p>
              <a:pPr>
                <a:lnSpc>
                  <a:spcPts val="1500"/>
                </a:lnSpc>
              </a:pPr>
              <a:r>
                <a:rPr kumimoji="1" lang="ja-JP" altLang="en-US" sz="1400" b="1" dirty="0">
                  <a:latin typeface="メイリオ" panose="020B0604030504040204" pitchFamily="50" charset="-128"/>
                  <a:ea typeface="メイリオ" panose="020B0604030504040204" pitchFamily="50" charset="-128"/>
                </a:rPr>
                <a:t>の</a:t>
              </a:r>
              <a:r>
                <a:rPr lang="ja-JP" altLang="en-US" sz="1400" b="1" dirty="0">
                  <a:latin typeface="メイリオ" panose="020B0604030504040204" pitchFamily="50" charset="-128"/>
                  <a:ea typeface="メイリオ" panose="020B0604030504040204" pitchFamily="50" charset="-128"/>
                </a:rPr>
                <a:t>障害</a:t>
              </a:r>
              <a:endParaRPr kumimoji="1" lang="ja-JP" altLang="en-US" sz="14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4A772C5-1A6A-4280-809B-BF5E6EE5B6ED}"/>
                </a:ext>
              </a:extLst>
            </p:cNvPr>
            <p:cNvSpPr txBox="1"/>
            <p:nvPr/>
          </p:nvSpPr>
          <p:spPr>
            <a:xfrm>
              <a:off x="4857856" y="3337246"/>
              <a:ext cx="1311089"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実行機能障害</a:t>
              </a:r>
            </a:p>
          </p:txBody>
        </p:sp>
        <p:sp>
          <p:nvSpPr>
            <p:cNvPr id="10" name="テキスト ボックス 9">
              <a:extLst>
                <a:ext uri="{FF2B5EF4-FFF2-40B4-BE49-F238E27FC236}">
                  <a16:creationId xmlns:a16="http://schemas.microsoft.com/office/drawing/2014/main" id="{42FE9011-218F-4A3F-9671-5E9DD7CFA10B}"/>
                </a:ext>
              </a:extLst>
            </p:cNvPr>
            <p:cNvSpPr txBox="1"/>
            <p:nvPr/>
          </p:nvSpPr>
          <p:spPr>
            <a:xfrm>
              <a:off x="4824434" y="4559517"/>
              <a:ext cx="1152128"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見当識障害</a:t>
              </a:r>
            </a:p>
          </p:txBody>
        </p:sp>
        <p:sp>
          <p:nvSpPr>
            <p:cNvPr id="11" name="テキスト ボックス 10">
              <a:extLst>
                <a:ext uri="{FF2B5EF4-FFF2-40B4-BE49-F238E27FC236}">
                  <a16:creationId xmlns:a16="http://schemas.microsoft.com/office/drawing/2014/main" id="{01C1BBFA-E1FB-455B-92EA-D7CE34A9EA60}"/>
                </a:ext>
              </a:extLst>
            </p:cNvPr>
            <p:cNvSpPr txBox="1"/>
            <p:nvPr/>
          </p:nvSpPr>
          <p:spPr>
            <a:xfrm>
              <a:off x="3852572" y="3681305"/>
              <a:ext cx="1943724" cy="606549"/>
            </a:xfrm>
            <a:prstGeom prst="rect">
              <a:avLst/>
            </a:prstGeom>
            <a:noFill/>
          </p:spPr>
          <p:txBody>
            <a:bodyPr wrap="square" rtlCol="0">
              <a:spAutoFit/>
            </a:bodyPr>
            <a:lstStyle/>
            <a:p>
              <a:r>
                <a:rPr kumimoji="1" lang="ja-JP" altLang="en-US" sz="2900" dirty="0">
                  <a:solidFill>
                    <a:srgbClr val="DE005A"/>
                  </a:solidFill>
                  <a:latin typeface="メイリオ" panose="020B0604030504040204" pitchFamily="50" charset="-128"/>
                  <a:ea typeface="メイリオ" panose="020B0604030504040204" pitchFamily="50" charset="-128"/>
                </a:rPr>
                <a:t>中核症状</a:t>
              </a:r>
            </a:p>
          </p:txBody>
        </p:sp>
        <p:sp>
          <p:nvSpPr>
            <p:cNvPr id="12" name="テキスト ボックス 11">
              <a:extLst>
                <a:ext uri="{FF2B5EF4-FFF2-40B4-BE49-F238E27FC236}">
                  <a16:creationId xmlns:a16="http://schemas.microsoft.com/office/drawing/2014/main" id="{1525C9A6-ADA0-4A49-B59C-4C8623B49D7D}"/>
                </a:ext>
              </a:extLst>
            </p:cNvPr>
            <p:cNvSpPr txBox="1"/>
            <p:nvPr/>
          </p:nvSpPr>
          <p:spPr>
            <a:xfrm>
              <a:off x="3419872" y="5373216"/>
              <a:ext cx="3427845" cy="606549"/>
            </a:xfrm>
            <a:prstGeom prst="rect">
              <a:avLst/>
            </a:prstGeom>
            <a:noFill/>
          </p:spPr>
          <p:txBody>
            <a:bodyPr wrap="square" rtlCol="0">
              <a:spAutoFit/>
            </a:bodyPr>
            <a:lstStyle/>
            <a:p>
              <a:r>
                <a:rPr lang="ja-JP" altLang="en-US" sz="2900" dirty="0">
                  <a:solidFill>
                    <a:srgbClr val="9933FF"/>
                  </a:solidFill>
                  <a:latin typeface="メイリオ" panose="020B0604030504040204" pitchFamily="50" charset="-128"/>
                  <a:ea typeface="メイリオ" panose="020B0604030504040204" pitchFamily="50" charset="-128"/>
                </a:rPr>
                <a:t>行動・心理症状</a:t>
              </a:r>
              <a:endParaRPr kumimoji="1" lang="ja-JP" altLang="en-US" sz="2900" dirty="0">
                <a:solidFill>
                  <a:srgbClr val="9933FF"/>
                </a:solidFill>
                <a:latin typeface="メイリオ" panose="020B0604030504040204" pitchFamily="50" charset="-128"/>
                <a:ea typeface="メイリオ" panose="020B0604030504040204" pitchFamily="50" charset="-128"/>
              </a:endParaRPr>
            </a:p>
          </p:txBody>
        </p:sp>
      </p:grpSp>
      <p:sp>
        <p:nvSpPr>
          <p:cNvPr id="13" name="スライド番号プレースホルダー 12">
            <a:extLst>
              <a:ext uri="{FF2B5EF4-FFF2-40B4-BE49-F238E27FC236}">
                <a16:creationId xmlns:a16="http://schemas.microsoft.com/office/drawing/2014/main" id="{B004FADC-D11D-4343-A989-98517DD48163}"/>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17</a:t>
            </a:fld>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6929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00403" y="18184"/>
            <a:ext cx="5229845" cy="1066800"/>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記憶障害について</a:t>
            </a:r>
          </a:p>
        </p:txBody>
      </p:sp>
      <p:sp>
        <p:nvSpPr>
          <p:cNvPr id="3" name="スライド番号プレースホルダー 2">
            <a:extLst>
              <a:ext uri="{FF2B5EF4-FFF2-40B4-BE49-F238E27FC236}">
                <a16:creationId xmlns:a16="http://schemas.microsoft.com/office/drawing/2014/main" id="{999645B2-7EB4-4197-B779-4CFE8B451461}"/>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18</a:t>
            </a:fld>
            <a:endParaRPr lang="en-US" altLang="ja-JP" dirty="0">
              <a:latin typeface="メイリオ" panose="020B0604030504040204" pitchFamily="50" charset="-128"/>
              <a:ea typeface="メイリオ" panose="020B0604030504040204" pitchFamily="50" charset="-128"/>
            </a:endParaRPr>
          </a:p>
        </p:txBody>
      </p:sp>
      <p:pic>
        <p:nvPicPr>
          <p:cNvPr id="18435" name="Picture 5" descr="bandicam 2011-10-28 15-46-59-6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046" y="991851"/>
            <a:ext cx="8366954" cy="531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Line 6"/>
          <p:cNvSpPr>
            <a:spLocks noChangeShapeType="1"/>
          </p:cNvSpPr>
          <p:nvPr/>
        </p:nvSpPr>
        <p:spPr bwMode="auto">
          <a:xfrm flipV="1">
            <a:off x="1043533" y="2636838"/>
            <a:ext cx="792163" cy="936625"/>
          </a:xfrm>
          <a:prstGeom prst="line">
            <a:avLst/>
          </a:prstGeom>
          <a:noFill/>
          <a:ln w="635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8437" name="WordArt 7"/>
          <p:cNvSpPr>
            <a:spLocks noChangeArrowheads="1" noChangeShapeType="1" noTextEdit="1"/>
          </p:cNvSpPr>
          <p:nvPr/>
        </p:nvSpPr>
        <p:spPr bwMode="auto">
          <a:xfrm>
            <a:off x="251371" y="3716338"/>
            <a:ext cx="1547812" cy="288925"/>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000000"/>
                  </a:solidFill>
                  <a:round/>
                  <a:headEnd/>
                  <a:tailEnd/>
                </a:ln>
                <a:latin typeface="メイリオ" panose="020B0604030504040204" pitchFamily="50" charset="-128"/>
                <a:ea typeface="メイリオ" panose="020B0604030504040204" pitchFamily="50" charset="-128"/>
              </a:rPr>
              <a:t>海馬（かいば）</a:t>
            </a:r>
          </a:p>
        </p:txBody>
      </p:sp>
      <p:pic>
        <p:nvPicPr>
          <p:cNvPr id="5" name="図 4">
            <a:extLst>
              <a:ext uri="{FF2B5EF4-FFF2-40B4-BE49-F238E27FC236}">
                <a16:creationId xmlns:a16="http://schemas.microsoft.com/office/drawing/2014/main" id="{2B6659B5-F260-4A2F-AF19-48BBE9D2B5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3200" y="5178527"/>
            <a:ext cx="1349533" cy="1564283"/>
          </a:xfrm>
          <a:prstGeom prst="rect">
            <a:avLst/>
          </a:prstGeom>
        </p:spPr>
      </p:pic>
      <p:sp>
        <p:nvSpPr>
          <p:cNvPr id="11" name="テキスト ボックス 10">
            <a:extLst>
              <a:ext uri="{FF2B5EF4-FFF2-40B4-BE49-F238E27FC236}">
                <a16:creationId xmlns:a16="http://schemas.microsoft.com/office/drawing/2014/main" id="{913AFD5F-6FCF-4B56-9D26-56407A4CF1E9}"/>
              </a:ext>
            </a:extLst>
          </p:cNvPr>
          <p:cNvSpPr txBox="1"/>
          <p:nvPr/>
        </p:nvSpPr>
        <p:spPr>
          <a:xfrm rot="1024649">
            <a:off x="6558646" y="4795586"/>
            <a:ext cx="1802861" cy="307777"/>
          </a:xfrm>
          <a:prstGeom prst="rect">
            <a:avLst/>
          </a:prstGeom>
          <a:noFill/>
          <a:ln>
            <a:noFill/>
          </a:ln>
        </p:spPr>
        <p:txBody>
          <a:bodyPr wrap="squar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ごはん食べたかな？</a:t>
            </a:r>
          </a:p>
        </p:txBody>
      </p:sp>
      <p:sp>
        <p:nvSpPr>
          <p:cNvPr id="2" name="吹き出し: 円形 1">
            <a:extLst>
              <a:ext uri="{FF2B5EF4-FFF2-40B4-BE49-F238E27FC236}">
                <a16:creationId xmlns:a16="http://schemas.microsoft.com/office/drawing/2014/main" id="{37CDB5EC-8DEF-4283-BEF4-C7686F61291F}"/>
              </a:ext>
            </a:extLst>
          </p:cNvPr>
          <p:cNvSpPr/>
          <p:nvPr/>
        </p:nvSpPr>
        <p:spPr>
          <a:xfrm>
            <a:off x="7785539" y="5446554"/>
            <a:ext cx="1152128" cy="698745"/>
          </a:xfrm>
          <a:prstGeom prst="wedgeEllipseCallout">
            <a:avLst>
              <a:gd name="adj1" fmla="val 53413"/>
              <a:gd name="adj2" fmla="val 540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50B1F752-10E9-4863-95DA-57CD1CA006F7}"/>
              </a:ext>
            </a:extLst>
          </p:cNvPr>
          <p:cNvSpPr txBox="1"/>
          <p:nvPr/>
        </p:nvSpPr>
        <p:spPr>
          <a:xfrm>
            <a:off x="7832328" y="5649372"/>
            <a:ext cx="1175744" cy="307777"/>
          </a:xfrm>
          <a:prstGeom prst="rect">
            <a:avLst/>
          </a:prstGeom>
          <a:noFill/>
          <a:ln>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食べたよー</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604216" y="262083"/>
            <a:ext cx="5981288" cy="1450757"/>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見当識障害について</a:t>
            </a:r>
          </a:p>
        </p:txBody>
      </p:sp>
      <p:sp>
        <p:nvSpPr>
          <p:cNvPr id="19458" name="コンテンツ プレースホルダー 2"/>
          <p:cNvSpPr>
            <a:spLocks noGrp="1"/>
          </p:cNvSpPr>
          <p:nvPr>
            <p:ph idx="1"/>
          </p:nvPr>
        </p:nvSpPr>
        <p:spPr>
          <a:xfrm>
            <a:off x="0" y="2312987"/>
            <a:ext cx="8964488" cy="3905250"/>
          </a:xfrm>
        </p:spPr>
        <p:txBody>
          <a:bodyPr>
            <a:normAutofit/>
          </a:bodyPr>
          <a:lstStyle/>
          <a:p>
            <a:r>
              <a:rPr lang="ja-JP" altLang="en-US" sz="2400" dirty="0">
                <a:latin typeface="メイリオ" panose="020B0604030504040204" pitchFamily="50" charset="-128"/>
                <a:ea typeface="メイリオ" panose="020B0604030504040204" pitchFamily="50" charset="-128"/>
              </a:rPr>
              <a:t>・まず、時間や季節感の感覚が薄れる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・症状が進行すると、遠くに歩いて行こうとする</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人間関係の見当識はかなり進行してから</a:t>
            </a:r>
          </a:p>
        </p:txBody>
      </p:sp>
      <p:sp>
        <p:nvSpPr>
          <p:cNvPr id="2" name="スライド番号プレースホルダー 1">
            <a:extLst>
              <a:ext uri="{FF2B5EF4-FFF2-40B4-BE49-F238E27FC236}">
                <a16:creationId xmlns:a16="http://schemas.microsoft.com/office/drawing/2014/main" id="{F5D6650C-D4A5-4E9F-8397-08759B014C06}"/>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19</a:t>
            </a:fld>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16F767F4-5738-480A-8E76-311412F2F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401" y="4161213"/>
            <a:ext cx="2425180" cy="2422149"/>
          </a:xfrm>
          <a:prstGeom prst="rect">
            <a:avLst/>
          </a:prstGeom>
        </p:spPr>
      </p:pic>
      <p:sp>
        <p:nvSpPr>
          <p:cNvPr id="5" name="テキスト ボックス 4">
            <a:extLst>
              <a:ext uri="{FF2B5EF4-FFF2-40B4-BE49-F238E27FC236}">
                <a16:creationId xmlns:a16="http://schemas.microsoft.com/office/drawing/2014/main" id="{7B2203F2-4C07-441E-86E1-919370CDDC77}"/>
              </a:ext>
            </a:extLst>
          </p:cNvPr>
          <p:cNvSpPr txBox="1"/>
          <p:nvPr/>
        </p:nvSpPr>
        <p:spPr>
          <a:xfrm rot="20243311">
            <a:off x="4114353" y="4826812"/>
            <a:ext cx="1409575" cy="523220"/>
          </a:xfrm>
          <a:prstGeom prst="rect">
            <a:avLst/>
          </a:prstGeom>
          <a:noFill/>
          <a:ln>
            <a:noFill/>
          </a:ln>
        </p:spPr>
        <p:txBody>
          <a:bodyPr wrap="squar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ここは</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ja-JP" altLang="en-US" sz="1400" b="1" dirty="0">
                <a:solidFill>
                  <a:srgbClr val="FF0000"/>
                </a:solidFill>
                <a:latin typeface="メイリオ" panose="020B0604030504040204" pitchFamily="50" charset="-128"/>
                <a:ea typeface="メイリオ" panose="020B0604030504040204" pitchFamily="50" charset="-128"/>
              </a:rPr>
              <a:t>どこかしら？</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pPr>
                <a:defRPr/>
              </a:pPr>
              <a:t>2</a:t>
            </a:fld>
            <a:endParaRPr lang="en-US" altLang="ja-JP" dirty="0"/>
          </a:p>
        </p:txBody>
      </p:sp>
      <p:pic>
        <p:nvPicPr>
          <p:cNvPr id="8"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19" y="4511970"/>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611560" y="2465698"/>
            <a:ext cx="8190656" cy="1938992"/>
          </a:xfrm>
          <a:prstGeom prst="rect">
            <a:avLst/>
          </a:prstGeom>
          <a:noFill/>
        </p:spPr>
        <p:txBody>
          <a:bodyPr wrap="square" rtlCol="0">
            <a:spAutoFit/>
          </a:bodyPr>
          <a:lstStyle/>
          <a:p>
            <a:r>
              <a:rPr lang="en-US" altLang="ja-JP" sz="7200" b="1" dirty="0">
                <a:latin typeface="メイリオ" panose="020B0604030504040204" pitchFamily="50" charset="-128"/>
                <a:ea typeface="メイリオ" panose="020B0604030504040204" pitchFamily="50" charset="-128"/>
              </a:rPr>
              <a:t>Ⅰ</a:t>
            </a:r>
            <a:r>
              <a:rPr lang="ja-JP" altLang="en-US" sz="7200" b="1" dirty="0">
                <a:latin typeface="メイリオ" panose="020B0604030504040204" pitchFamily="50" charset="-128"/>
                <a:ea typeface="メイリオ" panose="020B0604030504040204" pitchFamily="50" charset="-128"/>
              </a:rPr>
              <a:t>　はじめに</a:t>
            </a:r>
            <a:endParaRPr lang="en-US" altLang="ja-JP" sz="7200" b="1" dirty="0">
              <a:latin typeface="メイリオ" panose="020B0604030504040204" pitchFamily="50" charset="-128"/>
              <a:ea typeface="メイリオ" panose="020B0604030504040204" pitchFamily="50" charset="-128"/>
            </a:endParaRPr>
          </a:p>
          <a:p>
            <a:r>
              <a:rPr kumimoji="1" lang="ja-JP" altLang="en-US" sz="4800" b="1" dirty="0">
                <a:latin typeface="メイリオ" panose="020B0604030504040204" pitchFamily="50" charset="-128"/>
                <a:ea typeface="メイリオ" panose="020B0604030504040204" pitchFamily="50" charset="-128"/>
              </a:rPr>
              <a:t>　～認知症を取り巻く状況～</a:t>
            </a:r>
          </a:p>
        </p:txBody>
      </p:sp>
    </p:spTree>
    <p:extLst>
      <p:ext uri="{BB962C8B-B14F-4D97-AF65-F5344CB8AC3E}">
        <p14:creationId xmlns:p14="http://schemas.microsoft.com/office/powerpoint/2010/main" val="3502275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854371" y="459387"/>
            <a:ext cx="7543800" cy="1450757"/>
          </a:xfrm>
        </p:spPr>
        <p:txBody>
          <a:bodyPr>
            <a:normAutofit fontScale="90000"/>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理解・判断力の障害について</a:t>
            </a:r>
            <a:b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1100" b="1" dirty="0">
                <a:solidFill>
                  <a:srgbClr val="0000FF"/>
                </a:solidFill>
                <a:latin typeface="メイリオ" panose="020B0604030504040204" pitchFamily="50" charset="-128"/>
                <a:ea typeface="メイリオ" panose="020B0604030504040204" pitchFamily="50" charset="-128"/>
              </a:rPr>
              <a:t>　　　　　　　　　　　　　　　　　　　　　　　　　　　　　　　　　　　　　　　　　　　　　　　　　</a:t>
            </a:r>
            <a:endParaRPr lang="ja-JP" altLang="en-US" sz="1100" b="1" dirty="0">
              <a:solidFill>
                <a:srgbClr val="0000CC"/>
              </a:solidFill>
              <a:latin typeface="メイリオ" panose="020B0604030504040204" pitchFamily="50" charset="-128"/>
              <a:ea typeface="メイリオ" panose="020B0604030504040204" pitchFamily="50" charset="-128"/>
            </a:endParaRPr>
          </a:p>
        </p:txBody>
      </p:sp>
      <p:sp>
        <p:nvSpPr>
          <p:cNvPr id="20482" name="コンテンツ プレースホルダー 2"/>
          <p:cNvSpPr>
            <a:spLocks noGrp="1"/>
          </p:cNvSpPr>
          <p:nvPr>
            <p:ph idx="1"/>
          </p:nvPr>
        </p:nvSpPr>
        <p:spPr>
          <a:xfrm>
            <a:off x="108023" y="2348880"/>
            <a:ext cx="9036496" cy="4392613"/>
          </a:xfrm>
        </p:spPr>
        <p:txBody>
          <a:bodyPr>
            <a:normAutofit/>
          </a:bodyPr>
          <a:lstStyle/>
          <a:p>
            <a:r>
              <a:rPr lang="ja-JP" altLang="en-US" sz="2400" dirty="0">
                <a:latin typeface="メイリオ" panose="020B0604030504040204" pitchFamily="50" charset="-128"/>
                <a:ea typeface="メイリオ" panose="020B0604030504040204" pitchFamily="50" charset="-128"/>
              </a:rPr>
              <a:t>・考えるスピードが遅くなる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・二つ以上のことが重なるとうまく処理できなくなる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・些細な変化、いつもと違うできごとで混乱を来しやすくなる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・観念的な事柄と、現実的、具体的な事柄が結びつかなくなる</a:t>
            </a:r>
          </a:p>
        </p:txBody>
      </p:sp>
      <p:sp>
        <p:nvSpPr>
          <p:cNvPr id="2" name="スライド番号プレースホルダー 1">
            <a:extLst>
              <a:ext uri="{FF2B5EF4-FFF2-40B4-BE49-F238E27FC236}">
                <a16:creationId xmlns:a16="http://schemas.microsoft.com/office/drawing/2014/main" id="{E14921D4-0423-46AF-843C-F026EEA7A87B}"/>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20</a:t>
            </a:fld>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99DE1785-164D-45A7-B920-C48B4FC96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390353"/>
            <a:ext cx="2000769" cy="2246697"/>
          </a:xfrm>
          <a:prstGeom prst="rect">
            <a:avLst/>
          </a:prstGeom>
        </p:spPr>
      </p:pic>
      <p:sp>
        <p:nvSpPr>
          <p:cNvPr id="7" name="テキスト ボックス 6">
            <a:extLst>
              <a:ext uri="{FF2B5EF4-FFF2-40B4-BE49-F238E27FC236}">
                <a16:creationId xmlns:a16="http://schemas.microsoft.com/office/drawing/2014/main" id="{CEABCCF7-54A7-49D9-9427-F2CFB042F07F}"/>
              </a:ext>
            </a:extLst>
          </p:cNvPr>
          <p:cNvSpPr txBox="1"/>
          <p:nvPr/>
        </p:nvSpPr>
        <p:spPr>
          <a:xfrm>
            <a:off x="4427984" y="4869160"/>
            <a:ext cx="2139702" cy="369332"/>
          </a:xfrm>
          <a:prstGeom prst="rect">
            <a:avLst/>
          </a:prstGeom>
          <a:noFill/>
          <a:ln>
            <a:noFill/>
          </a:ln>
        </p:spPr>
        <p:txBody>
          <a:bodyPr wrap="square" rtlCol="0">
            <a:spAutoFit/>
          </a:bodyPr>
          <a:lstStyle/>
          <a:p>
            <a:r>
              <a:rPr lang="en-US" altLang="ja-JP" b="1" dirty="0">
                <a:solidFill>
                  <a:srgbClr val="FF0000"/>
                </a:solidFill>
                <a:latin typeface="メイリオ" panose="020B0604030504040204" pitchFamily="50" charset="-128"/>
                <a:ea typeface="メイリオ" panose="020B0604030504040204" pitchFamily="50" charset="-128"/>
              </a:rPr>
              <a:t>12×3</a:t>
            </a:r>
            <a:r>
              <a:rPr lang="ja-JP" altLang="en-US" b="1" dirty="0">
                <a:solidFill>
                  <a:srgbClr val="FF0000"/>
                </a:solidFill>
                <a:latin typeface="メイリオ" panose="020B0604030504040204" pitchFamily="50" charset="-128"/>
                <a:ea typeface="メイリオ" panose="020B0604030504040204" pitchFamily="50" charset="-128"/>
              </a:rPr>
              <a:t>－９＝？</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403648" y="260648"/>
            <a:ext cx="7543800" cy="1450757"/>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実行機能障害について</a:t>
            </a:r>
            <a:endParaRPr lang="ja-JP" altLang="en-US" sz="11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0482" name="コンテンツ プレースホルダー 2"/>
          <p:cNvSpPr>
            <a:spLocks noGrp="1"/>
          </p:cNvSpPr>
          <p:nvPr>
            <p:ph idx="1"/>
          </p:nvPr>
        </p:nvSpPr>
        <p:spPr>
          <a:xfrm>
            <a:off x="539552" y="2249735"/>
            <a:ext cx="8229600" cy="3555529"/>
          </a:xfrm>
        </p:spPr>
        <p:txBody>
          <a:bodyPr>
            <a:normAutofit/>
          </a:bodyPr>
          <a:lstStyle/>
          <a:p>
            <a:r>
              <a:rPr lang="ja-JP" altLang="en-US" sz="2800" dirty="0">
                <a:latin typeface="メイリオ" panose="020B0604030504040204" pitchFamily="50" charset="-128"/>
                <a:ea typeface="メイリオ" panose="020B0604030504040204" pitchFamily="50" charset="-128"/>
              </a:rPr>
              <a:t>・計画を立て、段取りをすることができなくなる</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・予想外のできごとに、適切に対処することがで</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lang="ja-JP" altLang="en-US" sz="2800" dirty="0" err="1">
                <a:latin typeface="メイリオ" panose="020B0604030504040204" pitchFamily="50" charset="-128"/>
                <a:ea typeface="メイリオ" panose="020B0604030504040204" pitchFamily="50" charset="-128"/>
              </a:rPr>
              <a:t>き</a:t>
            </a:r>
            <a:r>
              <a:rPr lang="ja-JP" altLang="en-US" sz="2800" dirty="0">
                <a:latin typeface="メイリオ" panose="020B0604030504040204" pitchFamily="50" charset="-128"/>
                <a:ea typeface="メイリオ" panose="020B0604030504040204" pitchFamily="50" charset="-128"/>
              </a:rPr>
              <a:t>なくなる</a:t>
            </a:r>
            <a:endParaRPr lang="en-US" altLang="ja-JP" sz="2800"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E1FFF993-043B-47CE-B8A4-2CE7924D47BA}"/>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21</a:t>
            </a:fld>
            <a:endParaRPr lang="en-US" altLang="ja-JP"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99C4B6E9-40FF-4C89-8DCD-943DDC49A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848" y="3818882"/>
            <a:ext cx="3032552" cy="2274414"/>
          </a:xfrm>
          <a:prstGeom prst="rect">
            <a:avLst/>
          </a:prstGeom>
        </p:spPr>
      </p:pic>
    </p:spTree>
    <p:extLst>
      <p:ext uri="{BB962C8B-B14F-4D97-AF65-F5344CB8AC3E}">
        <p14:creationId xmlns:p14="http://schemas.microsoft.com/office/powerpoint/2010/main" val="96843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2195736" y="352674"/>
            <a:ext cx="4968552" cy="1354137"/>
          </a:xfrm>
        </p:spPr>
        <p:txBody>
          <a:bodyPr/>
          <a:lstStyle/>
          <a:p>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行動・心理症状</a:t>
            </a:r>
            <a:endParaRPr lang="ja-JP" altLang="en-US" sz="11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1507" name="コンテンツ プレースホルダー 2"/>
          <p:cNvSpPr>
            <a:spLocks noGrp="1"/>
          </p:cNvSpPr>
          <p:nvPr>
            <p:ph idx="1"/>
          </p:nvPr>
        </p:nvSpPr>
        <p:spPr>
          <a:xfrm>
            <a:off x="251520" y="1706811"/>
            <a:ext cx="9577188" cy="4752975"/>
          </a:xfrm>
        </p:spPr>
        <p:txBody>
          <a:bodyPr>
            <a:noAutofit/>
          </a:bodyPr>
          <a:lstStyle/>
          <a:p>
            <a:pPr>
              <a:lnSpc>
                <a:spcPts val="5000"/>
              </a:lnSpc>
            </a:pPr>
            <a:r>
              <a:rPr lang="ja-JP" altLang="en-US" sz="3600" b="1" dirty="0">
                <a:latin typeface="メイリオ" panose="020B0604030504040204" pitchFamily="50" charset="-128"/>
                <a:ea typeface="メイリオ" panose="020B0604030504040204" pitchFamily="50" charset="-128"/>
              </a:rPr>
              <a:t>不安</a:t>
            </a:r>
            <a:r>
              <a:rPr lang="ja-JP" altLang="en-US"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落ち着かない、イライラする</a:t>
            </a:r>
            <a:endParaRPr lang="en-US" altLang="ja-JP" sz="3200" dirty="0">
              <a:latin typeface="メイリオ" panose="020B0604030504040204" pitchFamily="50" charset="-128"/>
              <a:ea typeface="メイリオ" panose="020B0604030504040204" pitchFamily="50" charset="-128"/>
            </a:endParaRPr>
          </a:p>
          <a:p>
            <a:pPr>
              <a:lnSpc>
                <a:spcPts val="5000"/>
              </a:lnSpc>
            </a:pPr>
            <a:r>
              <a:rPr lang="en-US" altLang="ja-JP" sz="3600" b="1" dirty="0">
                <a:latin typeface="メイリオ" panose="020B0604030504040204" pitchFamily="50" charset="-128"/>
                <a:ea typeface="メイリオ" panose="020B0604030504040204" pitchFamily="50" charset="-128"/>
              </a:rPr>
              <a:t>1</a:t>
            </a:r>
            <a:r>
              <a:rPr lang="ja-JP" altLang="en-US" sz="3600" b="1" dirty="0">
                <a:latin typeface="メイリオ" panose="020B0604030504040204" pitchFamily="50" charset="-128"/>
                <a:ea typeface="メイリオ" panose="020B0604030504040204" pitchFamily="50" charset="-128"/>
              </a:rPr>
              <a:t>人歩き</a:t>
            </a:r>
            <a:r>
              <a:rPr lang="ja-JP" altLang="en-US"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何か目的をもって出かけるが途中　　</a:t>
            </a:r>
            <a:endParaRPr lang="en-US" altLang="ja-JP" sz="2800" dirty="0">
              <a:latin typeface="メイリオ" panose="020B0604030504040204" pitchFamily="50" charset="-128"/>
              <a:ea typeface="メイリオ" panose="020B0604030504040204" pitchFamily="50" charset="-128"/>
            </a:endParaRPr>
          </a:p>
          <a:p>
            <a:pPr marL="0" indent="0">
              <a:lnSpc>
                <a:spcPts val="5000"/>
              </a:lnSpc>
              <a:buNone/>
            </a:pPr>
            <a:r>
              <a:rPr lang="ja-JP" altLang="en-US" sz="2800" dirty="0">
                <a:latin typeface="メイリオ" panose="020B0604030504040204" pitchFamily="50" charset="-128"/>
                <a:ea typeface="メイリオ" panose="020B0604030504040204" pitchFamily="50" charset="-128"/>
              </a:rPr>
              <a:t>　　　　　　　　 で忘れて道がわからなくなる</a:t>
            </a:r>
            <a:endParaRPr lang="en-US" altLang="ja-JP" sz="2800" dirty="0">
              <a:latin typeface="メイリオ" panose="020B0604030504040204" pitchFamily="50" charset="-128"/>
              <a:ea typeface="メイリオ" panose="020B0604030504040204" pitchFamily="50" charset="-128"/>
            </a:endParaRPr>
          </a:p>
          <a:p>
            <a:pPr>
              <a:lnSpc>
                <a:spcPts val="5000"/>
              </a:lnSpc>
            </a:pPr>
            <a:r>
              <a:rPr lang="ja-JP" altLang="en-US" sz="3600" b="1" dirty="0">
                <a:latin typeface="メイリオ" panose="020B0604030504040204" pitchFamily="50" charset="-128"/>
                <a:ea typeface="メイリオ" panose="020B0604030504040204" pitchFamily="50" charset="-128"/>
              </a:rPr>
              <a:t>妄想</a:t>
            </a:r>
            <a:r>
              <a:rPr lang="ja-JP" altLang="en-US"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（例）物を盗まれたと言う</a:t>
            </a:r>
            <a:endParaRPr lang="en-US" altLang="ja-JP" sz="3600" b="1" dirty="0">
              <a:latin typeface="メイリオ" panose="020B0604030504040204" pitchFamily="50" charset="-128"/>
              <a:ea typeface="メイリオ" panose="020B0604030504040204" pitchFamily="50" charset="-128"/>
            </a:endParaRPr>
          </a:p>
          <a:p>
            <a:pPr>
              <a:lnSpc>
                <a:spcPts val="5000"/>
              </a:lnSpc>
            </a:pPr>
            <a:r>
              <a:rPr lang="ja-JP" altLang="en-US" sz="3600" b="1" dirty="0">
                <a:latin typeface="メイリオ" panose="020B0604030504040204" pitchFamily="50" charset="-128"/>
                <a:ea typeface="メイリオ" panose="020B0604030504040204" pitchFamily="50" charset="-128"/>
              </a:rPr>
              <a:t>その他</a:t>
            </a:r>
            <a:r>
              <a:rPr lang="ja-JP" altLang="en-US" b="1"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（怒りっぽくなる・興奮・うつ状態）</a:t>
            </a:r>
          </a:p>
        </p:txBody>
      </p:sp>
      <p:sp>
        <p:nvSpPr>
          <p:cNvPr id="2" name="スライド番号プレースホルダー 1">
            <a:extLst>
              <a:ext uri="{FF2B5EF4-FFF2-40B4-BE49-F238E27FC236}">
                <a16:creationId xmlns:a16="http://schemas.microsoft.com/office/drawing/2014/main" id="{03D3DF4F-9A8B-4B47-9EC2-33543A0346F5}"/>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22</a:t>
            </a:fld>
            <a:endParaRPr lang="en-US" altLang="ja-JP"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7997377-20D1-48C6-AE8D-6DB92EF73BA2}"/>
              </a:ext>
            </a:extLst>
          </p:cNvPr>
          <p:cNvSpPr>
            <a:spLocks noGrp="1"/>
          </p:cNvSpPr>
          <p:nvPr>
            <p:ph idx="1"/>
          </p:nvPr>
        </p:nvSpPr>
        <p:spPr>
          <a:xfrm>
            <a:off x="649879" y="1911495"/>
            <a:ext cx="8363272" cy="4525963"/>
          </a:xfrm>
        </p:spPr>
        <p:txBody>
          <a:bodyPr>
            <a:normAutofit/>
          </a:bodyPr>
          <a:lstStyle/>
          <a:p>
            <a:pPr marL="0" indent="0">
              <a:buNone/>
            </a:pPr>
            <a:r>
              <a:rPr kumimoji="1" lang="ja-JP" altLang="en-US" sz="4000" dirty="0">
                <a:latin typeface="メイリオ" panose="020B0604030504040204" pitchFamily="50" charset="-128"/>
                <a:ea typeface="メイリオ" panose="020B0604030504040204" pitchFamily="50" charset="-128"/>
              </a:rPr>
              <a:t>例：夕方になると外に出ようとする</a:t>
            </a:r>
            <a:endParaRPr kumimoji="1" lang="en-US" altLang="ja-JP" sz="4000" dirty="0">
              <a:latin typeface="メイリオ" panose="020B0604030504040204" pitchFamily="50" charset="-128"/>
              <a:ea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4000" b="1" dirty="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40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（そんなときには）</a:t>
            </a:r>
            <a:endParaRPr lang="en-US" altLang="ja-JP" sz="40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None/>
            </a:pPr>
            <a:r>
              <a:rPr kumimoji="1" lang="ja-JP" altLang="en-US" sz="40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気持ちを認め、合わせて行動</a:t>
            </a:r>
          </a:p>
        </p:txBody>
      </p:sp>
      <p:sp>
        <p:nvSpPr>
          <p:cNvPr id="4" name="スライド番号プレースホルダー 3">
            <a:extLst>
              <a:ext uri="{FF2B5EF4-FFF2-40B4-BE49-F238E27FC236}">
                <a16:creationId xmlns:a16="http://schemas.microsoft.com/office/drawing/2014/main" id="{9620D6E9-B0CC-40F7-B169-9FF40D80B3C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23</a:t>
            </a:fld>
            <a:endParaRPr lang="en-US" altLang="ja-JP"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ED1D4327-3375-4617-9D54-B392C4F6D89C}"/>
              </a:ext>
            </a:extLst>
          </p:cNvPr>
          <p:cNvSpPr txBox="1">
            <a:spLocks/>
          </p:cNvSpPr>
          <p:nvPr/>
        </p:nvSpPr>
        <p:spPr bwMode="auto">
          <a:xfrm>
            <a:off x="179763" y="545947"/>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ケース①　</a:t>
            </a:r>
            <a:r>
              <a:rPr lang="en-US" altLang="ja-JP"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人歩き</a:t>
            </a:r>
          </a:p>
        </p:txBody>
      </p:sp>
      <p:pic>
        <p:nvPicPr>
          <p:cNvPr id="10" name="図 9">
            <a:extLst>
              <a:ext uri="{FF2B5EF4-FFF2-40B4-BE49-F238E27FC236}">
                <a16:creationId xmlns:a16="http://schemas.microsoft.com/office/drawing/2014/main" id="{B59BBDA7-786C-42D5-906A-C55D2BD290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0935" y="2449669"/>
            <a:ext cx="1981200" cy="2224842"/>
          </a:xfrm>
          <a:prstGeom prst="rect">
            <a:avLst/>
          </a:prstGeom>
        </p:spPr>
      </p:pic>
      <p:pic>
        <p:nvPicPr>
          <p:cNvPr id="17" name="図 16">
            <a:extLst>
              <a:ext uri="{FF2B5EF4-FFF2-40B4-BE49-F238E27FC236}">
                <a16:creationId xmlns:a16="http://schemas.microsoft.com/office/drawing/2014/main" id="{23FA930A-4A4D-45D7-939C-27E8FE062D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63688" y="2572725"/>
            <a:ext cx="1599118" cy="1988840"/>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8292" y="2852936"/>
            <a:ext cx="2449155" cy="2449155"/>
          </a:xfrm>
          <a:prstGeom prst="rect">
            <a:avLst/>
          </a:prstGeom>
        </p:spPr>
      </p:pic>
    </p:spTree>
    <p:extLst>
      <p:ext uri="{BB962C8B-B14F-4D97-AF65-F5344CB8AC3E}">
        <p14:creationId xmlns:p14="http://schemas.microsoft.com/office/powerpoint/2010/main" val="242149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7997377-20D1-48C6-AE8D-6DB92EF73BA2}"/>
              </a:ext>
            </a:extLst>
          </p:cNvPr>
          <p:cNvSpPr>
            <a:spLocks noGrp="1"/>
          </p:cNvSpPr>
          <p:nvPr>
            <p:ph idx="1"/>
          </p:nvPr>
        </p:nvSpPr>
        <p:spPr>
          <a:xfrm>
            <a:off x="457200" y="2212257"/>
            <a:ext cx="8363272" cy="3944094"/>
          </a:xfrm>
        </p:spPr>
        <p:txBody>
          <a:bodyPr>
            <a:normAutofit/>
          </a:bodyPr>
          <a:lstStyle/>
          <a:p>
            <a:pPr marL="0" indent="0">
              <a:buNone/>
            </a:pPr>
            <a:r>
              <a:rPr kumimoji="1" lang="ja-JP" altLang="en-US" sz="3200" dirty="0">
                <a:latin typeface="メイリオ" panose="020B0604030504040204" pitchFamily="50" charset="-128"/>
                <a:ea typeface="メイリオ" panose="020B0604030504040204" pitchFamily="50" charset="-128"/>
              </a:rPr>
              <a:t>例：現実にないものを見たと訴える</a:t>
            </a:r>
            <a:endParaRPr kumimoji="1" lang="en-US" altLang="ja-JP" sz="3200" dirty="0">
              <a:latin typeface="メイリオ" panose="020B0604030504040204" pitchFamily="50" charset="-128"/>
              <a:ea typeface="メイリオ" panose="020B0604030504040204" pitchFamily="50" charset="-128"/>
            </a:endParaRPr>
          </a:p>
          <a:p>
            <a:pPr marL="0" indent="0">
              <a:buNone/>
            </a:pPr>
            <a:r>
              <a:rPr kumimoji="1" lang="ja-JP" altLang="en-US"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（そんなときには）</a:t>
            </a:r>
            <a:endParaRPr kumimoji="1" lang="en-US" altLang="ja-JP"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None/>
            </a:pPr>
            <a:r>
              <a:rPr lang="ja-JP" altLang="en-US"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話を合わせ、恐怖感を取り除く</a:t>
            </a:r>
            <a:endParaRPr kumimoji="1" lang="ja-JP" altLang="en-US"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9620D6E9-B0CC-40F7-B169-9FF40D80B3C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24</a:t>
            </a:fld>
            <a:endParaRPr lang="en-US" altLang="ja-JP"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ED1D4327-3375-4617-9D54-B392C4F6D89C}"/>
              </a:ext>
            </a:extLst>
          </p:cNvPr>
          <p:cNvSpPr txBox="1">
            <a:spLocks/>
          </p:cNvSpPr>
          <p:nvPr/>
        </p:nvSpPr>
        <p:spPr bwMode="auto">
          <a:xfrm>
            <a:off x="261150" y="629041"/>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ケース②　妄想</a:t>
            </a:r>
          </a:p>
        </p:txBody>
      </p:sp>
      <p:grpSp>
        <p:nvGrpSpPr>
          <p:cNvPr id="2" name="グループ化 1"/>
          <p:cNvGrpSpPr/>
          <p:nvPr/>
        </p:nvGrpSpPr>
        <p:grpSpPr>
          <a:xfrm>
            <a:off x="2387712" y="4653136"/>
            <a:ext cx="4368575" cy="1989212"/>
            <a:chOff x="1403648" y="4323814"/>
            <a:chExt cx="5712815" cy="2520280"/>
          </a:xfrm>
        </p:grpSpPr>
        <p:pic>
          <p:nvPicPr>
            <p:cNvPr id="5" name="図 4">
              <a:extLst>
                <a:ext uri="{FF2B5EF4-FFF2-40B4-BE49-F238E27FC236}">
                  <a16:creationId xmlns:a16="http://schemas.microsoft.com/office/drawing/2014/main" id="{676DA3F8-C397-486B-B63C-8B2CD1278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6333" y="4826652"/>
              <a:ext cx="1947347" cy="1947347"/>
            </a:xfrm>
            <a:prstGeom prst="rect">
              <a:avLst/>
            </a:prstGeom>
          </p:spPr>
        </p:pic>
        <p:sp>
          <p:nvSpPr>
            <p:cNvPr id="7" name="思考の吹き出し: 雲形 6">
              <a:extLst>
                <a:ext uri="{FF2B5EF4-FFF2-40B4-BE49-F238E27FC236}">
                  <a16:creationId xmlns:a16="http://schemas.microsoft.com/office/drawing/2014/main" id="{D0C4F252-0DAE-4B52-8AFA-D7348F4D09E3}"/>
                </a:ext>
              </a:extLst>
            </p:cNvPr>
            <p:cNvSpPr/>
            <p:nvPr/>
          </p:nvSpPr>
          <p:spPr>
            <a:xfrm>
              <a:off x="4308151" y="4323814"/>
              <a:ext cx="2808312" cy="2520280"/>
            </a:xfrm>
            <a:prstGeom prst="cloudCallout">
              <a:avLst>
                <a:gd name="adj1" fmla="val -65795"/>
                <a:gd name="adj2" fmla="val 13375"/>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D7B7A4D-5D74-415E-B7C0-1032BDED93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7405" y="4723267"/>
              <a:ext cx="1623559" cy="1521958"/>
            </a:xfrm>
            <a:prstGeom prst="rect">
              <a:avLst/>
            </a:prstGeom>
          </p:spPr>
        </p:pic>
        <p:pic>
          <p:nvPicPr>
            <p:cNvPr id="11" name="図 10">
              <a:extLst>
                <a:ext uri="{FF2B5EF4-FFF2-40B4-BE49-F238E27FC236}">
                  <a16:creationId xmlns:a16="http://schemas.microsoft.com/office/drawing/2014/main" id="{46E48479-7E83-480E-8C99-FE96993A32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3648" y="5020667"/>
              <a:ext cx="1305370" cy="1700808"/>
            </a:xfrm>
            <a:prstGeom prst="rect">
              <a:avLst/>
            </a:prstGeom>
          </p:spPr>
        </p:pic>
      </p:grpSp>
    </p:spTree>
    <p:extLst>
      <p:ext uri="{BB962C8B-B14F-4D97-AF65-F5344CB8AC3E}">
        <p14:creationId xmlns:p14="http://schemas.microsoft.com/office/powerpoint/2010/main" val="355782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7997377-20D1-48C6-AE8D-6DB92EF73BA2}"/>
              </a:ext>
            </a:extLst>
          </p:cNvPr>
          <p:cNvSpPr>
            <a:spLocks noGrp="1"/>
          </p:cNvSpPr>
          <p:nvPr>
            <p:ph idx="1"/>
          </p:nvPr>
        </p:nvSpPr>
        <p:spPr>
          <a:xfrm>
            <a:off x="478954" y="2157411"/>
            <a:ext cx="8229600" cy="4525963"/>
          </a:xfrm>
        </p:spPr>
        <p:txBody>
          <a:bodyPr>
            <a:normAutofit/>
          </a:bodyPr>
          <a:lstStyle/>
          <a:p>
            <a:pPr marL="0" indent="0">
              <a:buNone/>
            </a:pPr>
            <a:r>
              <a:rPr kumimoji="1" lang="ja-JP" altLang="en-US" sz="3600" dirty="0">
                <a:latin typeface="メイリオ" panose="020B0604030504040204" pitchFamily="50" charset="-128"/>
                <a:ea typeface="メイリオ" panose="020B0604030504040204" pitchFamily="50" charset="-128"/>
              </a:rPr>
              <a:t>例：言動が攻撃的になる</a:t>
            </a:r>
            <a:endParaRPr lang="en-US" altLang="ja-JP" sz="3600" dirty="0">
              <a:latin typeface="メイリオ" panose="020B0604030504040204" pitchFamily="50" charset="-128"/>
              <a:ea typeface="メイリオ" panose="020B0604030504040204" pitchFamily="50" charset="-128"/>
            </a:endParaRPr>
          </a:p>
          <a:p>
            <a:pPr marL="0" indent="0">
              <a:buNone/>
            </a:pPr>
            <a:r>
              <a:rPr kumimoji="1"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（そんなときには）</a:t>
            </a:r>
            <a:endParaRPr kumimoji="1" lang="en-US" altLang="ja-JP"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a:buNone/>
            </a:pPr>
            <a:r>
              <a:rPr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距離を取り、原因を探る</a:t>
            </a:r>
            <a:endParaRPr kumimoji="1"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9620D6E9-B0CC-40F7-B169-9FF40D80B3C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25</a:t>
            </a:fld>
            <a:endParaRPr lang="en-US" altLang="ja-JP" dirty="0">
              <a:latin typeface="メイリオ" panose="020B0604030504040204" pitchFamily="50" charset="-128"/>
              <a:ea typeface="メイリオ" panose="020B0604030504040204" pitchFamily="50" charset="-128"/>
            </a:endParaRPr>
          </a:p>
        </p:txBody>
      </p:sp>
      <p:sp>
        <p:nvSpPr>
          <p:cNvPr id="6" name="タイトル 1">
            <a:extLst>
              <a:ext uri="{FF2B5EF4-FFF2-40B4-BE49-F238E27FC236}">
                <a16:creationId xmlns:a16="http://schemas.microsoft.com/office/drawing/2014/main" id="{ED1D4327-3375-4617-9D54-B392C4F6D89C}"/>
              </a:ext>
            </a:extLst>
          </p:cNvPr>
          <p:cNvSpPr txBox="1">
            <a:spLocks/>
          </p:cNvSpPr>
          <p:nvPr/>
        </p:nvSpPr>
        <p:spPr bwMode="auto">
          <a:xfrm>
            <a:off x="478954" y="590299"/>
            <a:ext cx="82296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ケース③　興奮</a:t>
            </a:r>
          </a:p>
        </p:txBody>
      </p:sp>
      <p:pic>
        <p:nvPicPr>
          <p:cNvPr id="5" name="図 4">
            <a:extLst>
              <a:ext uri="{FF2B5EF4-FFF2-40B4-BE49-F238E27FC236}">
                <a16:creationId xmlns:a16="http://schemas.microsoft.com/office/drawing/2014/main" id="{D0A9DF4C-1CD6-4064-A4E9-D610D38007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5704" y="4216717"/>
            <a:ext cx="2367991" cy="2466657"/>
          </a:xfrm>
          <a:prstGeom prst="rect">
            <a:avLst/>
          </a:prstGeom>
        </p:spPr>
      </p:pic>
      <p:pic>
        <p:nvPicPr>
          <p:cNvPr id="8" name="図 7">
            <a:extLst>
              <a:ext uri="{FF2B5EF4-FFF2-40B4-BE49-F238E27FC236}">
                <a16:creationId xmlns:a16="http://schemas.microsoft.com/office/drawing/2014/main" id="{A956E58C-CC0A-4BB0-AB2C-0428ECA7B2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2116" y="4956496"/>
            <a:ext cx="1511019" cy="1726878"/>
          </a:xfrm>
          <a:prstGeom prst="rect">
            <a:avLst/>
          </a:prstGeom>
        </p:spPr>
      </p:pic>
    </p:spTree>
    <p:extLst>
      <p:ext uri="{BB962C8B-B14F-4D97-AF65-F5344CB8AC3E}">
        <p14:creationId xmlns:p14="http://schemas.microsoft.com/office/powerpoint/2010/main" val="15212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2">
            <a:extLst>
              <a:ext uri="{FF2B5EF4-FFF2-40B4-BE49-F238E27FC236}">
                <a16:creationId xmlns:a16="http://schemas.microsoft.com/office/drawing/2014/main" id="{437AD53F-4D3B-CA45-82A8-D5F76C48B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39923"/>
            <a:ext cx="8892480" cy="5252283"/>
          </a:xfrm>
          <a:prstGeom prst="rect">
            <a:avLst/>
          </a:prstGeom>
        </p:spPr>
      </p:pic>
      <p:sp>
        <p:nvSpPr>
          <p:cNvPr id="4" name="Rectangle 2">
            <a:extLst>
              <a:ext uri="{FF2B5EF4-FFF2-40B4-BE49-F238E27FC236}">
                <a16:creationId xmlns:a16="http://schemas.microsoft.com/office/drawing/2014/main" id="{453C9AD3-8C69-46F3-B6B7-CB0181F9EAD7}"/>
              </a:ext>
            </a:extLst>
          </p:cNvPr>
          <p:cNvSpPr>
            <a:spLocks noGrp="1" noChangeArrowheads="1"/>
          </p:cNvSpPr>
          <p:nvPr>
            <p:ph type="title"/>
          </p:nvPr>
        </p:nvSpPr>
        <p:spPr>
          <a:xfrm>
            <a:off x="82252" y="315338"/>
            <a:ext cx="8877923" cy="828641"/>
          </a:xfrm>
        </p:spPr>
        <p:txBody>
          <a:bodyPr>
            <a:noAutofit/>
          </a:bodyPr>
          <a:lstStyle/>
          <a:p>
            <a:pPr eaLnBrk="1" hangingPunct="1"/>
            <a:r>
              <a:rPr lang="ja-JP" altLang="en-US" sz="3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アルツハイマー病の日常生活における予防　　</a:t>
            </a:r>
            <a:br>
              <a:rPr lang="en-US" altLang="ja-JP" sz="36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1400" b="1" dirty="0">
                <a:solidFill>
                  <a:srgbClr val="0000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endParaRPr lang="ja-JP" altLang="en-US" sz="1400" b="1" dirty="0">
              <a:solidFill>
                <a:srgbClr val="0000CC"/>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1EF74256-015F-476A-967F-1DB1F746B35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26</a:t>
            </a:fld>
            <a:endParaRPr lang="en-US" altLang="ja-JP"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803EC8D-6303-DA4C-92CA-4011C5DCFBCE}"/>
              </a:ext>
            </a:extLst>
          </p:cNvPr>
          <p:cNvSpPr txBox="1"/>
          <p:nvPr/>
        </p:nvSpPr>
        <p:spPr>
          <a:xfrm>
            <a:off x="4697760" y="6459786"/>
            <a:ext cx="3538736"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参照「大田浩右</a:t>
            </a:r>
            <a:r>
              <a:rPr lang="en-US" altLang="ja-JP" sz="1100" dirty="0" err="1">
                <a:latin typeface="メイリオ" panose="020B0604030504040204" pitchFamily="50" charset="-128"/>
                <a:ea typeface="メイリオ" panose="020B0604030504040204" pitchFamily="50" charset="-128"/>
              </a:rPr>
              <a:t>kousuke</a:t>
            </a:r>
            <a:r>
              <a:rPr lang="ja-JP" altLang="en-US" sz="1100" dirty="0">
                <a:latin typeface="メイリオ" panose="020B0604030504040204" pitchFamily="50" charset="-128"/>
                <a:ea typeface="メイリオ" panose="020B0604030504040204" pitchFamily="50" charset="-128"/>
              </a:rPr>
              <a:t>公式ホームページ」より</a:t>
            </a:r>
          </a:p>
        </p:txBody>
      </p:sp>
    </p:spTree>
    <p:extLst>
      <p:ext uri="{BB962C8B-B14F-4D97-AF65-F5344CB8AC3E}">
        <p14:creationId xmlns:p14="http://schemas.microsoft.com/office/powerpoint/2010/main" val="323611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00658" y="319990"/>
            <a:ext cx="7543800" cy="900649"/>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　気づきのポイント</a:t>
            </a:r>
          </a:p>
        </p:txBody>
      </p:sp>
      <p:sp>
        <p:nvSpPr>
          <p:cNvPr id="25603" name="Rectangle 3"/>
          <p:cNvSpPr>
            <a:spLocks noGrp="1" noChangeArrowheads="1"/>
          </p:cNvSpPr>
          <p:nvPr>
            <p:ph idx="1"/>
          </p:nvPr>
        </p:nvSpPr>
        <p:spPr>
          <a:xfrm>
            <a:off x="215516" y="1417638"/>
            <a:ext cx="8712968" cy="4827587"/>
          </a:xfrm>
          <a:ln w="57150" cmpd="thinThick">
            <a:solidFill>
              <a:srgbClr val="FF9933"/>
            </a:solidFill>
          </a:ln>
        </p:spPr>
        <p:style>
          <a:lnRef idx="2">
            <a:schemeClr val="accent1"/>
          </a:lnRef>
          <a:fillRef idx="1">
            <a:schemeClr val="lt1"/>
          </a:fillRef>
          <a:effectRef idx="0">
            <a:schemeClr val="accent1"/>
          </a:effectRef>
          <a:fontRef idx="minor">
            <a:schemeClr val="dk1"/>
          </a:fontRef>
        </p:style>
        <p:txBody>
          <a:bodyPr anchor="ctr">
            <a:normAutofit lnSpcReduction="10000"/>
          </a:bodyPr>
          <a:lstStyle/>
          <a:p>
            <a:pPr eaLnBrk="1" hangingPunct="1">
              <a:lnSpc>
                <a:spcPct val="150000"/>
              </a:lnSpc>
            </a:pPr>
            <a:r>
              <a:rPr lang="ja-JP" altLang="en-US" sz="2400" dirty="0">
                <a:latin typeface="メイリオ" panose="020B0604030504040204" pitchFamily="50" charset="-128"/>
                <a:ea typeface="メイリオ" panose="020B0604030504040204" pitchFamily="50" charset="-128"/>
              </a:rPr>
              <a:t>・今日の年月日や曜日がわからない。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・今何時頃かわからない。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・少し前の事や、</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週間前に話した事を全く覚えていない。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・同じ事を何度も言ったり、会う度に同じ内容の話をする。</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・使い慣れた単語が出てこなく、代名詞が多い。</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・話しの脈絡をすぐに失う。</a:t>
            </a:r>
          </a:p>
          <a:p>
            <a:pPr eaLnBrk="1" hangingPunct="1">
              <a:lnSpc>
                <a:spcPct val="150000"/>
              </a:lnSpc>
            </a:pPr>
            <a:r>
              <a:rPr lang="ja-JP" altLang="en-US" sz="2400" dirty="0">
                <a:latin typeface="メイリオ" panose="020B0604030504040204" pitchFamily="50" charset="-128"/>
                <a:ea typeface="メイリオ" panose="020B0604030504040204" pitchFamily="50" charset="-128"/>
              </a:rPr>
              <a:t>・質問されたことと違うことを答える。・・・等々</a:t>
            </a:r>
          </a:p>
        </p:txBody>
      </p:sp>
      <p:sp>
        <p:nvSpPr>
          <p:cNvPr id="2" name="スライド番号プレースホルダー 1">
            <a:extLst>
              <a:ext uri="{FF2B5EF4-FFF2-40B4-BE49-F238E27FC236}">
                <a16:creationId xmlns:a16="http://schemas.microsoft.com/office/drawing/2014/main" id="{06FF977E-46C6-4AF1-A3E5-849266CCC2BE}"/>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27</a:t>
            </a:fld>
            <a:endParaRPr lang="en-US" altLang="ja-JP" dirty="0">
              <a:latin typeface="メイリオ" panose="020B0604030504040204" pitchFamily="50" charset="-128"/>
              <a:ea typeface="メイリオ" panose="020B0604030504040204" pitchFamily="50" charset="-128"/>
            </a:endParaRPr>
          </a:p>
        </p:txBody>
      </p:sp>
      <p:pic>
        <p:nvPicPr>
          <p:cNvPr id="4" name="Picture 20" descr="caravan">
            <a:extLst>
              <a:ext uri="{FF2B5EF4-FFF2-40B4-BE49-F238E27FC236}">
                <a16:creationId xmlns:a16="http://schemas.microsoft.com/office/drawing/2014/main" id="{C88E08A7-8C54-4E15-891D-08EC484A08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1928" y="1628800"/>
            <a:ext cx="1296144" cy="120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pPr>
                <a:defRPr/>
              </a:pPr>
              <a:t>28</a:t>
            </a:fld>
            <a:endParaRPr lang="en-US" altLang="ja-JP" dirty="0"/>
          </a:p>
        </p:txBody>
      </p:sp>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19" y="4511970"/>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608906" y="2404898"/>
            <a:ext cx="8500442" cy="1938992"/>
          </a:xfrm>
          <a:prstGeom prst="rect">
            <a:avLst/>
          </a:prstGeom>
          <a:noFill/>
        </p:spPr>
        <p:txBody>
          <a:bodyPr wrap="square" rtlCol="0">
            <a:spAutoFit/>
          </a:bodyPr>
          <a:lstStyle/>
          <a:p>
            <a:r>
              <a:rPr lang="en-US" altLang="ja-JP" sz="6000" b="1" dirty="0">
                <a:latin typeface="メイリオ" panose="020B0604030504040204" pitchFamily="50" charset="-128"/>
                <a:ea typeface="メイリオ" panose="020B0604030504040204" pitchFamily="50" charset="-128"/>
              </a:rPr>
              <a:t>Ⅳ</a:t>
            </a:r>
            <a:r>
              <a:rPr lang="ja-JP" altLang="en-US" sz="6000" b="1" dirty="0">
                <a:latin typeface="メイリオ" panose="020B0604030504040204" pitchFamily="50" charset="-128"/>
                <a:ea typeface="メイリオ" panose="020B0604030504040204" pitchFamily="50" charset="-128"/>
              </a:rPr>
              <a:t>　認知症の人との</a:t>
            </a:r>
            <a:endParaRPr lang="en-US" altLang="ja-JP" sz="6000" b="1" dirty="0">
              <a:latin typeface="メイリオ" panose="020B0604030504040204" pitchFamily="50" charset="-128"/>
              <a:ea typeface="メイリオ" panose="020B0604030504040204" pitchFamily="50" charset="-128"/>
            </a:endParaRPr>
          </a:p>
          <a:p>
            <a:r>
              <a:rPr lang="ja-JP" altLang="en-US" sz="6000" b="1" dirty="0">
                <a:latin typeface="メイリオ" panose="020B0604030504040204" pitchFamily="50" charset="-128"/>
                <a:ea typeface="メイリオ" panose="020B0604030504040204" pitchFamily="50" charset="-128"/>
              </a:rPr>
              <a:t>　　　　　　　接し方</a:t>
            </a:r>
            <a:endParaRPr lang="en-US" altLang="ja-JP" sz="6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031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コンテンツ プレースホルダー 2"/>
          <p:cNvSpPr>
            <a:spLocks noGrp="1"/>
          </p:cNvSpPr>
          <p:nvPr>
            <p:ph idx="1"/>
          </p:nvPr>
        </p:nvSpPr>
        <p:spPr>
          <a:xfrm>
            <a:off x="462261" y="2348880"/>
            <a:ext cx="8229600" cy="4666530"/>
          </a:xfrm>
        </p:spPr>
        <p:txBody>
          <a:bodyPr/>
          <a:lstStyle/>
          <a:p>
            <a:pPr marL="0" indent="0">
              <a:buNone/>
              <a:defRPr/>
            </a:pPr>
            <a:r>
              <a:rPr lang="en-US" altLang="ja-JP" sz="3600" dirty="0">
                <a:solidFill>
                  <a:schemeClr val="tx1"/>
                </a:solidFill>
                <a:latin typeface="メイリオ" panose="020B0604030504040204" pitchFamily="50" charset="-128"/>
                <a:ea typeface="メイリオ" panose="020B0604030504040204" pitchFamily="50" charset="-128"/>
              </a:rPr>
              <a:t>DVD</a:t>
            </a:r>
            <a:r>
              <a:rPr lang="ja-JP" altLang="en-US" sz="3600" dirty="0">
                <a:solidFill>
                  <a:schemeClr val="tx1"/>
                </a:solidFill>
                <a:latin typeface="メイリオ" panose="020B0604030504040204" pitchFamily="50" charset="-128"/>
                <a:ea typeface="メイリオ" panose="020B0604030504040204" pitchFamily="50" charset="-128"/>
              </a:rPr>
              <a:t>を見て、</a:t>
            </a:r>
            <a:endParaRPr lang="en-US" altLang="ja-JP" sz="3600" dirty="0">
              <a:solidFill>
                <a:schemeClr val="tx1"/>
              </a:solidFill>
              <a:latin typeface="メイリオ" panose="020B0604030504040204" pitchFamily="50" charset="-128"/>
              <a:ea typeface="メイリオ" panose="020B0604030504040204" pitchFamily="50" charset="-128"/>
            </a:endParaRPr>
          </a:p>
          <a:p>
            <a:pPr>
              <a:defRPr/>
            </a:pPr>
            <a:r>
              <a:rPr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「その時の本人の気持ち」</a:t>
            </a:r>
            <a:endParaRPr lang="en-US" altLang="ja-JP"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defRPr/>
            </a:pPr>
            <a:r>
              <a:rPr lang="ja-JP" altLang="en-US" sz="36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「どう対応してほしいか」</a:t>
            </a:r>
            <a:r>
              <a:rPr lang="ja-JP" altLang="en-US" sz="3600" dirty="0">
                <a:solidFill>
                  <a:schemeClr val="tx1"/>
                </a:solidFill>
                <a:latin typeface="メイリオ" panose="020B0604030504040204" pitchFamily="50" charset="-128"/>
                <a:ea typeface="メイリオ" panose="020B0604030504040204" pitchFamily="50" charset="-128"/>
              </a:rPr>
              <a:t>など</a:t>
            </a:r>
            <a:endParaRPr lang="en-US" altLang="ja-JP" sz="3600" dirty="0">
              <a:solidFill>
                <a:schemeClr val="tx1"/>
              </a:solidFill>
              <a:latin typeface="メイリオ" panose="020B0604030504040204" pitchFamily="50" charset="-128"/>
              <a:ea typeface="メイリオ" panose="020B0604030504040204" pitchFamily="50" charset="-128"/>
            </a:endParaRPr>
          </a:p>
          <a:p>
            <a:pPr marL="0" indent="0">
              <a:buFontTx/>
              <a:buNone/>
              <a:defRPr/>
            </a:pPr>
            <a:r>
              <a:rPr lang="ja-JP" altLang="en-US" sz="3600" dirty="0">
                <a:solidFill>
                  <a:schemeClr val="tx1"/>
                </a:solidFill>
                <a:latin typeface="メイリオ" panose="020B0604030504040204" pitchFamily="50" charset="-128"/>
                <a:ea typeface="メイリオ" panose="020B0604030504040204" pitchFamily="50" charset="-128"/>
              </a:rPr>
              <a:t>　について考えてみる</a:t>
            </a:r>
            <a:endParaRPr lang="en-US" altLang="ja-JP" sz="3600" dirty="0">
              <a:solidFill>
                <a:schemeClr val="tx1"/>
              </a:solidFill>
              <a:latin typeface="メイリオ" panose="020B0604030504040204" pitchFamily="50" charset="-128"/>
              <a:ea typeface="メイリオ" panose="020B0604030504040204" pitchFamily="50" charset="-128"/>
            </a:endParaRPr>
          </a:p>
          <a:p>
            <a:pPr marL="0" indent="0">
              <a:buFontTx/>
              <a:buNone/>
              <a:defRPr/>
            </a:pPr>
            <a:endParaRPr lang="en-US" altLang="ja-JP" dirty="0">
              <a:solidFill>
                <a:schemeClr val="tx2"/>
              </a:solidFill>
              <a:latin typeface="メイリオ" panose="020B0604030504040204" pitchFamily="50" charset="-128"/>
              <a:ea typeface="メイリオ" panose="020B0604030504040204" pitchFamily="50" charset="-128"/>
            </a:endParaRPr>
          </a:p>
          <a:p>
            <a:pPr marL="0" indent="0">
              <a:buFontTx/>
              <a:buNone/>
              <a:defRPr/>
            </a:pPr>
            <a:endParaRPr lang="en-US" altLang="ja-JP" dirty="0">
              <a:solidFill>
                <a:schemeClr val="tx2"/>
              </a:solidFill>
              <a:latin typeface="メイリオ" panose="020B0604030504040204" pitchFamily="50" charset="-128"/>
              <a:ea typeface="メイリオ" panose="020B0604030504040204" pitchFamily="50" charset="-128"/>
            </a:endParaRPr>
          </a:p>
          <a:p>
            <a:pPr marL="0" indent="0">
              <a:buFontTx/>
              <a:buNone/>
              <a:defRPr/>
            </a:pPr>
            <a:r>
              <a:rPr lang="ja-JP" altLang="en-US" dirty="0">
                <a:solidFill>
                  <a:schemeClr val="tx2"/>
                </a:solidFill>
                <a:latin typeface="メイリオ" panose="020B0604030504040204" pitchFamily="50" charset="-128"/>
                <a:ea typeface="メイリオ" panose="020B0604030504040204" pitchFamily="50" charset="-128"/>
              </a:rPr>
              <a:t>　</a:t>
            </a:r>
            <a:endParaRPr lang="en-US" altLang="ja-JP" dirty="0">
              <a:solidFill>
                <a:srgbClr val="FF0000"/>
              </a:solidFill>
              <a:latin typeface="メイリオ" panose="020B0604030504040204" pitchFamily="50" charset="-128"/>
              <a:ea typeface="メイリオ" panose="020B0604030504040204" pitchFamily="50" charset="-128"/>
            </a:endParaRPr>
          </a:p>
          <a:p>
            <a:pPr>
              <a:defRPr/>
            </a:pPr>
            <a:endParaRPr lang="ja-JP" altLang="en-US"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B4C2A26-BADE-4784-A4CA-ADFA0F6FA744}"/>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29</a:t>
            </a:fld>
            <a:endParaRPr lang="en-US" altLang="ja-JP"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49501AD7-8A69-4E74-8BEE-B1810A754F21}"/>
              </a:ext>
            </a:extLst>
          </p:cNvPr>
          <p:cNvSpPr txBox="1">
            <a:spLocks/>
          </p:cNvSpPr>
          <p:nvPr/>
        </p:nvSpPr>
        <p:spPr bwMode="auto">
          <a:xfrm>
            <a:off x="442467" y="76470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4800"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ＤＶＤを見て考えよう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DA4A3B89-1185-454D-A8CF-930349D36481}"/>
              </a:ext>
            </a:extLst>
          </p:cNvPr>
          <p:cNvSpPr txBox="1">
            <a:spLocks/>
          </p:cNvSpPr>
          <p:nvPr/>
        </p:nvSpPr>
        <p:spPr bwMode="auto">
          <a:xfrm>
            <a:off x="1066249" y="238167"/>
            <a:ext cx="685110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dist"/>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認知症高齢者の将来推計</a:t>
            </a:r>
            <a:endParaRPr lang="ja-JP" altLang="en-US"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4" name="図 4">
            <a:extLst>
              <a:ext uri="{FF2B5EF4-FFF2-40B4-BE49-F238E27FC236}">
                <a16:creationId xmlns:a16="http://schemas.microsoft.com/office/drawing/2014/main" id="{44935D57-3DCC-8E48-978C-15C1B8071E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349" y="1124744"/>
            <a:ext cx="7950808" cy="5012736"/>
          </a:xfrm>
        </p:spPr>
      </p:pic>
      <p:sp>
        <p:nvSpPr>
          <p:cNvPr id="3" name="スライド番号プレースホルダー 2">
            <a:extLst>
              <a:ext uri="{FF2B5EF4-FFF2-40B4-BE49-F238E27FC236}">
                <a16:creationId xmlns:a16="http://schemas.microsoft.com/office/drawing/2014/main" id="{3FA4EBB4-10A3-44E3-8657-CC73275EF7F1}"/>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3</a:t>
            </a:fld>
            <a:endParaRPr lang="en-US" altLang="ja-JP"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0ABEF3AD-7115-AD4A-9098-8F83F36D0900}"/>
              </a:ext>
            </a:extLst>
          </p:cNvPr>
          <p:cNvSpPr txBox="1"/>
          <p:nvPr/>
        </p:nvSpPr>
        <p:spPr>
          <a:xfrm>
            <a:off x="5868144" y="6459786"/>
            <a:ext cx="2816869"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a:t>
            </a:r>
            <a:r>
              <a:rPr lang="en-US" altLang="ja-JP" sz="1100" dirty="0">
                <a:latin typeface="メイリオ" panose="020B0604030504040204" pitchFamily="50" charset="-128"/>
                <a:ea typeface="メイリオ" panose="020B0604030504040204" pitchFamily="50" charset="-128"/>
              </a:rPr>
              <a:t>2017</a:t>
            </a:r>
            <a:r>
              <a:rPr lang="ja-JP" altLang="en-US" sz="1100" dirty="0">
                <a:latin typeface="メイリオ" panose="020B0604030504040204" pitchFamily="50" charset="-128"/>
                <a:ea typeface="メイリオ" panose="020B0604030504040204" pitchFamily="50" charset="-128"/>
              </a:rPr>
              <a:t>年度　高齢社会白書」より</a:t>
            </a:r>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236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2960" y="3212976"/>
            <a:ext cx="7543800" cy="1112136"/>
          </a:xfrm>
        </p:spPr>
        <p:txBody>
          <a:bodyPr>
            <a:normAutofit/>
          </a:bodyPr>
          <a:lstStyle/>
          <a:p>
            <a:r>
              <a:rPr kumimoji="1" lang="ja-JP" altLang="en-US" sz="6600" b="1" dirty="0">
                <a:latin typeface="メイリオ" panose="020B0604030504040204" pitchFamily="50" charset="-128"/>
                <a:ea typeface="メイリオ" panose="020B0604030504040204" pitchFamily="50" charset="-128"/>
              </a:rPr>
              <a:t>ＤＶＤ視聴</a:t>
            </a:r>
          </a:p>
        </p:txBody>
      </p:sp>
      <p:sp>
        <p:nvSpPr>
          <p:cNvPr id="4" name="スライド番号プレースホルダー 3"/>
          <p:cNvSpPr>
            <a:spLocks noGrp="1"/>
          </p:cNvSpPr>
          <p:nvPr>
            <p:ph type="sldNum" sz="quarter" idx="12"/>
          </p:nvPr>
        </p:nvSpPr>
        <p:spPr/>
        <p:txBody>
          <a:bodyPr/>
          <a:lstStyle/>
          <a:p>
            <a:pPr>
              <a:defRPr/>
            </a:pPr>
            <a:fld id="{E6D01194-917F-448B-8F89-192C4032E996}" type="slidenum">
              <a:rPr lang="en-US" altLang="ja-JP" smtClean="0"/>
              <a:pPr>
                <a:defRPr/>
              </a:pPr>
              <a:t>30</a:t>
            </a:fld>
            <a:endParaRPr lang="en-US" altLang="ja-JP" dirty="0"/>
          </a:p>
        </p:txBody>
      </p:sp>
    </p:spTree>
    <p:extLst>
      <p:ext uri="{BB962C8B-B14F-4D97-AF65-F5344CB8AC3E}">
        <p14:creationId xmlns:p14="http://schemas.microsoft.com/office/powerpoint/2010/main" val="2261844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054305D4-2A19-4CF5-AC6F-5293A6DE2612}"/>
              </a:ext>
            </a:extLst>
          </p:cNvPr>
          <p:cNvSpPr/>
          <p:nvPr/>
        </p:nvSpPr>
        <p:spPr>
          <a:xfrm>
            <a:off x="1825358" y="4844552"/>
            <a:ext cx="5530300" cy="64735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F938E9DA-B870-40F8-B3C3-E5849D4BB53A}"/>
              </a:ext>
            </a:extLst>
          </p:cNvPr>
          <p:cNvSpPr/>
          <p:nvPr/>
        </p:nvSpPr>
        <p:spPr>
          <a:xfrm>
            <a:off x="1787061" y="3508870"/>
            <a:ext cx="4090140" cy="64735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F0927B56-6294-43FC-87C2-F2ECE4D9BB21}"/>
              </a:ext>
            </a:extLst>
          </p:cNvPr>
          <p:cNvSpPr/>
          <p:nvPr/>
        </p:nvSpPr>
        <p:spPr>
          <a:xfrm>
            <a:off x="1787061" y="2198965"/>
            <a:ext cx="4090140" cy="64735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722" name="タイトル 1"/>
          <p:cNvSpPr>
            <a:spLocks noGrp="1"/>
          </p:cNvSpPr>
          <p:nvPr>
            <p:ph type="title"/>
          </p:nvPr>
        </p:nvSpPr>
        <p:spPr>
          <a:xfrm>
            <a:off x="755576" y="218194"/>
            <a:ext cx="8229600" cy="1512168"/>
          </a:xfrm>
        </p:spPr>
        <p:txBody>
          <a:bodyPr/>
          <a:lstStyle/>
          <a:p>
            <a:r>
              <a:rPr lang="ja-JP" altLang="en-US" dirty="0">
                <a:solidFill>
                  <a:srgbClr val="00B0F0"/>
                </a:solidFill>
                <a:latin typeface="メイリオ" panose="020B0604030504040204" pitchFamily="50" charset="-128"/>
                <a:ea typeface="メイリオ" panose="020B0604030504040204" pitchFamily="50" charset="-128"/>
              </a:rPr>
              <a:t>認知症の人への対応の心得</a:t>
            </a:r>
            <a:br>
              <a:rPr lang="en-US" altLang="ja-JP" dirty="0">
                <a:solidFill>
                  <a:srgbClr val="00B0F0"/>
                </a:solidFill>
                <a:latin typeface="メイリオ" panose="020B0604030504040204" pitchFamily="50" charset="-128"/>
                <a:ea typeface="メイリオ" panose="020B0604030504040204" pitchFamily="50" charset="-128"/>
              </a:rPr>
            </a:b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“３つの</a:t>
            </a:r>
            <a:r>
              <a:rPr lang="ja-JP" altLang="en-US" b="1" u="sng"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「ない」</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p>
        </p:txBody>
      </p:sp>
      <p:sp>
        <p:nvSpPr>
          <p:cNvPr id="30723" name="コンテンツ プレースホルダー 2"/>
          <p:cNvSpPr>
            <a:spLocks noGrp="1"/>
          </p:cNvSpPr>
          <p:nvPr>
            <p:ph idx="1"/>
          </p:nvPr>
        </p:nvSpPr>
        <p:spPr>
          <a:xfrm>
            <a:off x="1873993" y="4678063"/>
            <a:ext cx="5760640" cy="980330"/>
          </a:xfrm>
        </p:spPr>
        <p:txBody>
          <a:bodyPr/>
          <a:lstStyle/>
          <a:p>
            <a:pPr marL="0" indent="0">
              <a:lnSpc>
                <a:spcPct val="150000"/>
              </a:lnSpc>
              <a:buNone/>
            </a:pPr>
            <a:r>
              <a:rPr lang="ja-JP" altLang="en-US" sz="3600" b="1" dirty="0">
                <a:solidFill>
                  <a:schemeClr val="bg1"/>
                </a:solidFill>
                <a:latin typeface="メイリオ" panose="020B0604030504040204" pitchFamily="50" charset="-128"/>
                <a:ea typeface="メイリオ" panose="020B0604030504040204" pitchFamily="50" charset="-128"/>
              </a:rPr>
              <a:t>３　自尊心を傷つけない</a:t>
            </a:r>
          </a:p>
        </p:txBody>
      </p:sp>
      <p:sp>
        <p:nvSpPr>
          <p:cNvPr id="2" name="スライド番号プレースホルダー 1">
            <a:extLst>
              <a:ext uri="{FF2B5EF4-FFF2-40B4-BE49-F238E27FC236}">
                <a16:creationId xmlns:a16="http://schemas.microsoft.com/office/drawing/2014/main" id="{07C1F76A-F6BC-4727-8364-1F03BFB2A53E}"/>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31</a:t>
            </a:fld>
            <a:endParaRPr lang="en-US" altLang="ja-JP" dirty="0">
              <a:latin typeface="メイリオ" panose="020B0604030504040204" pitchFamily="50" charset="-128"/>
              <a:ea typeface="メイリオ" panose="020B0604030504040204" pitchFamily="50" charset="-128"/>
            </a:endParaRPr>
          </a:p>
        </p:txBody>
      </p:sp>
      <p:pic>
        <p:nvPicPr>
          <p:cNvPr id="4" name="Picture 20" descr="caravan">
            <a:extLst>
              <a:ext uri="{FF2B5EF4-FFF2-40B4-BE49-F238E27FC236}">
                <a16:creationId xmlns:a16="http://schemas.microsoft.com/office/drawing/2014/main" id="{2F1F06B0-A07E-4744-A704-3A4EBCA8C3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926" y="2233817"/>
            <a:ext cx="2163414"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コンテンツ プレースホルダー 2"/>
          <p:cNvSpPr txBox="1">
            <a:spLocks/>
          </p:cNvSpPr>
          <p:nvPr/>
        </p:nvSpPr>
        <p:spPr>
          <a:xfrm>
            <a:off x="2047528" y="3375755"/>
            <a:ext cx="5760640" cy="92896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fontAlgn="auto">
              <a:lnSpc>
                <a:spcPct val="150000"/>
              </a:lnSpc>
              <a:buFont typeface="Calibri" panose="020F0502020204030204" pitchFamily="34" charset="0"/>
              <a:buNone/>
            </a:pPr>
            <a:r>
              <a:rPr lang="ja-JP" altLang="en-US" sz="3600" b="1" dirty="0">
                <a:solidFill>
                  <a:schemeClr val="bg1"/>
                </a:solidFill>
                <a:latin typeface="メイリオ" panose="020B0604030504040204" pitchFamily="50" charset="-128"/>
                <a:ea typeface="メイリオ" panose="020B0604030504040204" pitchFamily="50" charset="-128"/>
              </a:rPr>
              <a:t>２　急がせない</a:t>
            </a:r>
            <a:endParaRPr lang="en-US" altLang="ja-JP" sz="3600" b="1" dirty="0">
              <a:solidFill>
                <a:schemeClr val="bg1"/>
              </a:solidFill>
              <a:latin typeface="メイリオ" panose="020B0604030504040204" pitchFamily="50" charset="-128"/>
              <a:ea typeface="メイリオ" panose="020B0604030504040204" pitchFamily="50" charset="-128"/>
            </a:endParaRPr>
          </a:p>
        </p:txBody>
      </p:sp>
      <p:sp>
        <p:nvSpPr>
          <p:cNvPr id="11" name="コンテンツ プレースホルダー 2"/>
          <p:cNvSpPr txBox="1">
            <a:spLocks/>
          </p:cNvSpPr>
          <p:nvPr/>
        </p:nvSpPr>
        <p:spPr>
          <a:xfrm>
            <a:off x="2047528" y="2132856"/>
            <a:ext cx="5760640" cy="757199"/>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fontAlgn="auto">
              <a:lnSpc>
                <a:spcPct val="150000"/>
              </a:lnSpc>
              <a:buFont typeface="Calibri" panose="020F0502020204030204" pitchFamily="34" charset="0"/>
              <a:buNone/>
            </a:pPr>
            <a:r>
              <a:rPr lang="ja-JP" altLang="en-US" sz="3600" b="1" dirty="0">
                <a:solidFill>
                  <a:schemeClr val="bg1"/>
                </a:solidFill>
                <a:latin typeface="メイリオ" panose="020B0604030504040204" pitchFamily="50" charset="-128"/>
                <a:ea typeface="メイリオ" panose="020B0604030504040204" pitchFamily="50" charset="-128"/>
              </a:rPr>
              <a:t>１　驚かせない</a:t>
            </a:r>
            <a:endParaRPr lang="en-US" altLang="ja-JP" sz="36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74792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BD0A34-6B68-4F93-BBE7-07FA2BF6E685}"/>
              </a:ext>
            </a:extLst>
          </p:cNvPr>
          <p:cNvSpPr>
            <a:spLocks noGrp="1"/>
          </p:cNvSpPr>
          <p:nvPr>
            <p:ph type="sldNum" sz="quarter" idx="12"/>
          </p:nvPr>
        </p:nvSpPr>
        <p:spPr/>
        <p:txBody>
          <a:bodyPr/>
          <a:lstStyle/>
          <a:p>
            <a:pPr>
              <a:defRPr/>
            </a:pPr>
            <a:fld id="{026697B1-6267-40F5-886D-E4FE1D5E1628}" type="slidenum">
              <a:rPr lang="en-US" altLang="ja-JP" smtClean="0"/>
              <a:pPr>
                <a:defRPr/>
              </a:pPr>
              <a:t>32</a:t>
            </a:fld>
            <a:endParaRPr lang="en-US" altLang="ja-JP" dirty="0"/>
          </a:p>
        </p:txBody>
      </p:sp>
      <p:pic>
        <p:nvPicPr>
          <p:cNvPr id="27652" name="Picture 4" descr="認知症の人との接し方②"/>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57792" y="1844824"/>
            <a:ext cx="7014608" cy="442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1704525" y="945603"/>
            <a:ext cx="5921141" cy="707886"/>
          </a:xfrm>
          <a:prstGeom prst="rect">
            <a:avLst/>
          </a:prstGeom>
          <a:noFill/>
        </p:spPr>
        <p:txBody>
          <a:bodyPr wrap="square" rtlCol="0">
            <a:spAutoFit/>
          </a:bodyPr>
          <a:lstStyle/>
          <a:p>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認知症の人との接し方①</a:t>
            </a:r>
            <a:endPar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C12D9E8-FA01-46E4-BE87-1E5BE91A0FE9}"/>
              </a:ext>
            </a:extLst>
          </p:cNvPr>
          <p:cNvSpPr>
            <a:spLocks noGrp="1"/>
          </p:cNvSpPr>
          <p:nvPr>
            <p:ph type="sldNum" sz="quarter" idx="12"/>
          </p:nvPr>
        </p:nvSpPr>
        <p:spPr/>
        <p:txBody>
          <a:bodyPr/>
          <a:lstStyle/>
          <a:p>
            <a:pPr>
              <a:defRPr/>
            </a:pPr>
            <a:fld id="{026697B1-6267-40F5-886D-E4FE1D5E1628}" type="slidenum">
              <a:rPr lang="en-US" altLang="ja-JP" smtClean="0"/>
              <a:pPr>
                <a:defRPr/>
              </a:pPr>
              <a:t>33</a:t>
            </a:fld>
            <a:endParaRPr lang="en-US" altLang="ja-JP" dirty="0"/>
          </a:p>
        </p:txBody>
      </p:sp>
      <p:pic>
        <p:nvPicPr>
          <p:cNvPr id="28676" name="Picture 4" descr="認知症の人との接し方③"/>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59632" y="2060848"/>
            <a:ext cx="6408712" cy="412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1691680" y="896077"/>
            <a:ext cx="5976664" cy="707886"/>
          </a:xfrm>
          <a:prstGeom prst="rect">
            <a:avLst/>
          </a:prstGeom>
          <a:noFill/>
        </p:spPr>
        <p:txBody>
          <a:bodyPr wrap="square" rtlCol="0">
            <a:spAutoFit/>
          </a:bodyPr>
          <a:lstStyle/>
          <a:p>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認知症の人との接し方②</a:t>
            </a:r>
            <a:endPar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10D8668-ABD6-4C24-BB33-2B2C24BD6B70}"/>
              </a:ext>
            </a:extLst>
          </p:cNvPr>
          <p:cNvSpPr>
            <a:spLocks noGrp="1"/>
          </p:cNvSpPr>
          <p:nvPr>
            <p:ph type="sldNum" sz="quarter" idx="12"/>
          </p:nvPr>
        </p:nvSpPr>
        <p:spPr/>
        <p:txBody>
          <a:bodyPr/>
          <a:lstStyle/>
          <a:p>
            <a:pPr>
              <a:defRPr/>
            </a:pPr>
            <a:fld id="{026697B1-6267-40F5-886D-E4FE1D5E1628}" type="slidenum">
              <a:rPr lang="en-US" altLang="ja-JP" smtClean="0"/>
              <a:pPr>
                <a:defRPr/>
              </a:pPr>
              <a:t>34</a:t>
            </a:fld>
            <a:endParaRPr lang="en-US" altLang="ja-JP" dirty="0"/>
          </a:p>
        </p:txBody>
      </p:sp>
      <p:pic>
        <p:nvPicPr>
          <p:cNvPr id="26628" name="Picture 4" descr="認知症の人との接し方①"/>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15616" y="1916832"/>
            <a:ext cx="6624736" cy="427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1747203" y="940584"/>
            <a:ext cx="5993149" cy="707886"/>
          </a:xfrm>
          <a:prstGeom prst="rect">
            <a:avLst/>
          </a:prstGeom>
          <a:noFill/>
        </p:spPr>
        <p:txBody>
          <a:bodyPr wrap="square" rtlCol="0">
            <a:spAutoFit/>
          </a:bodyPr>
          <a:lstStyle/>
          <a:p>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認知症の人との接し方③</a:t>
            </a:r>
            <a:endParaRPr kumimoji="1"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B5EAF84E-AC87-7040-851E-D9DAE7B85685}"/>
              </a:ext>
            </a:extLst>
          </p:cNvPr>
          <p:cNvSpPr txBox="1"/>
          <p:nvPr/>
        </p:nvSpPr>
        <p:spPr>
          <a:xfrm>
            <a:off x="4932040" y="6459786"/>
            <a:ext cx="2985313" cy="261610"/>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参照：</a:t>
            </a:r>
            <a:r>
              <a:rPr lang="en-US" altLang="ja-JP" sz="1100" dirty="0"/>
              <a:t>JAAD</a:t>
            </a:r>
            <a:r>
              <a:rPr lang="ja-JP" altLang="en-US" sz="1100" dirty="0"/>
              <a:t>（アルツハイマー病研究会）</a:t>
            </a:r>
            <a:r>
              <a:rPr lang="ja-JP" altLang="en-US" sz="1100" dirty="0">
                <a:latin typeface="メイリオ" panose="020B0604030504040204" pitchFamily="50" charset="-128"/>
                <a:ea typeface="メイリオ" panose="020B0604030504040204" pitchFamily="50" charset="-128"/>
              </a:rPr>
              <a:t>より</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1327918" y="330151"/>
            <a:ext cx="7543800" cy="1450757"/>
          </a:xfrm>
        </p:spPr>
        <p:txBody>
          <a:bodyPr/>
          <a:lstStyle/>
          <a:p>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具体的な７つのポイント</a:t>
            </a:r>
          </a:p>
        </p:txBody>
      </p:sp>
      <p:sp>
        <p:nvSpPr>
          <p:cNvPr id="30723" name="コンテンツ プレースホルダー 2"/>
          <p:cNvSpPr>
            <a:spLocks noGrp="1"/>
          </p:cNvSpPr>
          <p:nvPr>
            <p:ph idx="1"/>
          </p:nvPr>
        </p:nvSpPr>
        <p:spPr>
          <a:xfrm>
            <a:off x="318001" y="1996604"/>
            <a:ext cx="8553717" cy="4464348"/>
          </a:xfrm>
        </p:spPr>
        <p:txBody>
          <a:bodyPr>
            <a:noAutofit/>
          </a:bodyPr>
          <a:lstStyle/>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① </a:t>
            </a:r>
            <a:r>
              <a:rPr lang="ja-JP" altLang="en-US" sz="3200" b="1" i="1" dirty="0">
                <a:latin typeface="メイリオ" panose="020B0604030504040204" pitchFamily="50" charset="-128"/>
                <a:ea typeface="メイリオ" panose="020B0604030504040204" pitchFamily="50" charset="-128"/>
              </a:rPr>
              <a:t>まずは見守る</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② </a:t>
            </a:r>
            <a:r>
              <a:rPr lang="ja-JP" altLang="en-US" sz="3200" b="1" i="1" dirty="0">
                <a:latin typeface="メイリオ" panose="020B0604030504040204" pitchFamily="50" charset="-128"/>
                <a:ea typeface="メイリオ" panose="020B0604030504040204" pitchFamily="50" charset="-128"/>
              </a:rPr>
              <a:t>余裕を持って対応する</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③ </a:t>
            </a:r>
            <a:r>
              <a:rPr lang="ja-JP" altLang="en-US" sz="3200" b="1" i="1" dirty="0">
                <a:latin typeface="メイリオ" panose="020B0604030504040204" pitchFamily="50" charset="-128"/>
                <a:ea typeface="メイリオ" panose="020B0604030504040204" pitchFamily="50" charset="-128"/>
              </a:rPr>
              <a:t>声をかける時は１人で</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④ </a:t>
            </a:r>
            <a:r>
              <a:rPr lang="ja-JP" altLang="en-US" sz="3200" b="1" i="1" dirty="0">
                <a:latin typeface="メイリオ" panose="020B0604030504040204" pitchFamily="50" charset="-128"/>
                <a:ea typeface="メイリオ" panose="020B0604030504040204" pitchFamily="50" charset="-128"/>
              </a:rPr>
              <a:t>後ろから声をかけない</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⑤ </a:t>
            </a:r>
            <a:r>
              <a:rPr lang="ja-JP" altLang="en-US" sz="3200" b="1" i="1" dirty="0">
                <a:latin typeface="メイリオ" panose="020B0604030504040204" pitchFamily="50" charset="-128"/>
                <a:ea typeface="メイリオ" panose="020B0604030504040204" pitchFamily="50" charset="-128"/>
              </a:rPr>
              <a:t>相手に目線を合わせて優しい口調で</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⑥ </a:t>
            </a:r>
            <a:r>
              <a:rPr lang="ja-JP" altLang="en-US" sz="3200" b="1" i="1" dirty="0">
                <a:latin typeface="メイリオ" panose="020B0604030504040204" pitchFamily="50" charset="-128"/>
                <a:ea typeface="メイリオ" panose="020B0604030504040204" pitchFamily="50" charset="-128"/>
              </a:rPr>
              <a:t>おだやかに、はっきりした滑舌で</a:t>
            </a:r>
            <a:endParaRPr lang="en-US" altLang="ja-JP" sz="3200" b="1" i="1" dirty="0">
              <a:latin typeface="メイリオ" panose="020B0604030504040204" pitchFamily="50" charset="-128"/>
              <a:ea typeface="メイリオ" panose="020B0604030504040204" pitchFamily="50" charset="-128"/>
            </a:endParaRPr>
          </a:p>
          <a:p>
            <a:pPr marL="0" indent="0">
              <a:lnSpc>
                <a:spcPts val="3500"/>
              </a:lnSpc>
              <a:spcAft>
                <a:spcPts val="0"/>
              </a:spcAft>
              <a:buNone/>
            </a:pPr>
            <a:r>
              <a:rPr lang="ja-JP" altLang="en-US" sz="3200" b="1" dirty="0">
                <a:latin typeface="メイリオ" panose="020B0604030504040204" pitchFamily="50" charset="-128"/>
                <a:ea typeface="メイリオ" panose="020B0604030504040204" pitchFamily="50" charset="-128"/>
              </a:rPr>
              <a:t>⑦ </a:t>
            </a:r>
            <a:r>
              <a:rPr lang="ja-JP" altLang="en-US" sz="3200" b="1" i="1" dirty="0">
                <a:latin typeface="メイリオ" panose="020B0604030504040204" pitchFamily="50" charset="-128"/>
                <a:ea typeface="メイリオ" panose="020B0604030504040204" pitchFamily="50" charset="-128"/>
              </a:rPr>
              <a:t>相手の言葉に耳を傾けてゆっくり対応する</a:t>
            </a:r>
            <a:endParaRPr lang="ja-JP" altLang="en-US" sz="4800" b="1" i="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81E7870-7368-4B39-95A5-FB169F0F6521}"/>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35</a:t>
            </a:fld>
            <a:endParaRPr lang="en-US" altLang="ja-JP" dirty="0">
              <a:latin typeface="メイリオ" panose="020B0604030504040204" pitchFamily="50" charset="-128"/>
              <a:ea typeface="メイリオ" panose="020B0604030504040204" pitchFamily="50" charset="-128"/>
            </a:endParaRPr>
          </a:p>
        </p:txBody>
      </p:sp>
      <p:pic>
        <p:nvPicPr>
          <p:cNvPr id="5" name="Picture 20" descr="caravan">
            <a:extLst>
              <a:ext uri="{FF2B5EF4-FFF2-40B4-BE49-F238E27FC236}">
                <a16:creationId xmlns:a16="http://schemas.microsoft.com/office/drawing/2014/main" id="{B10B37BC-6D4F-48A3-9CAE-DBB201AB3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427995"/>
            <a:ext cx="193162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a:extLst>
              <a:ext uri="{FF2B5EF4-FFF2-40B4-BE49-F238E27FC236}">
                <a16:creationId xmlns:a16="http://schemas.microsoft.com/office/drawing/2014/main" id="{A81E01B6-E8B2-4E68-9689-5B3FD089AC5E}"/>
              </a:ext>
            </a:extLst>
          </p:cNvPr>
          <p:cNvSpPr>
            <a:spLocks noGrp="1"/>
          </p:cNvSpPr>
          <p:nvPr>
            <p:ph type="title"/>
          </p:nvPr>
        </p:nvSpPr>
        <p:spPr>
          <a:xfrm>
            <a:off x="1979712" y="548680"/>
            <a:ext cx="5472608" cy="1143000"/>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なぜ余裕が必要？</a:t>
            </a:r>
          </a:p>
        </p:txBody>
      </p:sp>
      <p:sp>
        <p:nvSpPr>
          <p:cNvPr id="43011" name="コンテンツ プレースホルダー 2">
            <a:extLst>
              <a:ext uri="{FF2B5EF4-FFF2-40B4-BE49-F238E27FC236}">
                <a16:creationId xmlns:a16="http://schemas.microsoft.com/office/drawing/2014/main" id="{399011D2-51A4-475D-A9FF-44070FCBDA1F}"/>
              </a:ext>
            </a:extLst>
          </p:cNvPr>
          <p:cNvSpPr>
            <a:spLocks noGrp="1"/>
          </p:cNvSpPr>
          <p:nvPr>
            <p:ph idx="1"/>
          </p:nvPr>
        </p:nvSpPr>
        <p:spPr>
          <a:xfrm>
            <a:off x="457200" y="2819400"/>
            <a:ext cx="8229600" cy="2438400"/>
          </a:xfrm>
        </p:spPr>
        <p:txBody>
          <a:bodyPr>
            <a:normAutofit fontScale="92500" lnSpcReduction="20000"/>
          </a:bodyPr>
          <a:lstStyle/>
          <a:p>
            <a:pPr marL="0" indent="0" algn="ctr" eaLnBrk="1" hangingPunct="1">
              <a:buFont typeface="Arial" panose="020B0604020202020204" pitchFamily="34" charset="0"/>
              <a:buNone/>
            </a:pPr>
            <a:r>
              <a:rPr lang="ja-JP" altLang="en-US" sz="44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焦りやイライラが相手に伝わる</a:t>
            </a:r>
            <a:endParaRPr lang="en-US" altLang="ja-JP" sz="44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indent="0" eaLnBrk="1" hangingPunct="1">
              <a:buFont typeface="Arial" panose="020B0604020202020204" pitchFamily="34" charset="0"/>
              <a:buNone/>
            </a:pPr>
            <a:r>
              <a:rPr lang="ja-JP" altLang="en-US" sz="4400" dirty="0">
                <a:solidFill>
                  <a:srgbClr val="FF0000"/>
                </a:solidFill>
                <a:latin typeface="メイリオ" panose="020B0604030504040204" pitchFamily="50" charset="-128"/>
                <a:ea typeface="メイリオ" panose="020B0604030504040204" pitchFamily="50" charset="-128"/>
              </a:rPr>
              <a:t>　</a:t>
            </a:r>
            <a:endParaRPr lang="en-US" altLang="ja-JP" sz="4400" dirty="0">
              <a:solidFill>
                <a:srgbClr val="FF0000"/>
              </a:solidFill>
              <a:latin typeface="メイリオ" panose="020B0604030504040204" pitchFamily="50" charset="-128"/>
              <a:ea typeface="メイリオ" panose="020B0604030504040204" pitchFamily="50" charset="-128"/>
            </a:endParaRPr>
          </a:p>
          <a:p>
            <a:pPr marL="0" indent="0" eaLnBrk="1" hangingPunct="1">
              <a:buFont typeface="Arial" panose="020B0604020202020204" pitchFamily="34" charset="0"/>
              <a:buNone/>
            </a:pPr>
            <a:r>
              <a:rPr lang="ja-JP" altLang="en-US" sz="4000" dirty="0">
                <a:latin typeface="メイリオ" panose="020B0604030504040204" pitchFamily="50" charset="-128"/>
                <a:ea typeface="メイリオ" panose="020B0604030504040204" pitchFamily="50" charset="-128"/>
              </a:rPr>
              <a:t>⇒ その方への</a:t>
            </a:r>
            <a:endParaRPr lang="en-US" altLang="ja-JP" sz="4000" dirty="0">
              <a:latin typeface="メイリオ" panose="020B0604030504040204" pitchFamily="50" charset="-128"/>
              <a:ea typeface="メイリオ" panose="020B0604030504040204" pitchFamily="50" charset="-128"/>
            </a:endParaRPr>
          </a:p>
          <a:p>
            <a:pPr marL="0" indent="0" algn="r" eaLnBrk="1" hangingPunct="1">
              <a:buFont typeface="Arial" panose="020B0604020202020204" pitchFamily="34" charset="0"/>
              <a:buNone/>
            </a:pPr>
            <a:r>
              <a:rPr lang="ja-JP" altLang="en-US" sz="4000" dirty="0">
                <a:latin typeface="メイリオ" panose="020B0604030504040204" pitchFamily="50" charset="-128"/>
                <a:ea typeface="メイリオ" panose="020B0604030504040204" pitchFamily="50" charset="-128"/>
              </a:rPr>
              <a:t>対応</a:t>
            </a:r>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支援</a:t>
            </a:r>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がしにくくなる</a:t>
            </a:r>
            <a:endParaRPr lang="en-US" altLang="ja-JP" sz="4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00259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a:extLst>
              <a:ext uri="{FF2B5EF4-FFF2-40B4-BE49-F238E27FC236}">
                <a16:creationId xmlns:a16="http://schemas.microsoft.com/office/drawing/2014/main" id="{CB984056-0E7A-4E53-8C4B-0C9D2507D54B}"/>
              </a:ext>
            </a:extLst>
          </p:cNvPr>
          <p:cNvSpPr>
            <a:spLocks noGrp="1"/>
          </p:cNvSpPr>
          <p:nvPr>
            <p:ph type="title"/>
          </p:nvPr>
        </p:nvSpPr>
        <p:spPr>
          <a:xfrm>
            <a:off x="1979712" y="881020"/>
            <a:ext cx="6336704" cy="747897"/>
          </a:xfrm>
        </p:spPr>
        <p:txBody>
          <a:bodyPr wrap="square">
            <a:spAutoFit/>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“感情残像の法則”</a:t>
            </a:r>
          </a:p>
        </p:txBody>
      </p:sp>
      <p:graphicFrame>
        <p:nvGraphicFramePr>
          <p:cNvPr id="4" name="図表 3"/>
          <p:cNvGraphicFramePr/>
          <p:nvPr>
            <p:extLst>
              <p:ext uri="{D42A27DB-BD31-4B8C-83A1-F6EECF244321}">
                <p14:modId xmlns:p14="http://schemas.microsoft.com/office/powerpoint/2010/main" val="4109712544"/>
              </p:ext>
            </p:extLst>
          </p:nvPr>
        </p:nvGraphicFramePr>
        <p:xfrm>
          <a:off x="251520" y="1621699"/>
          <a:ext cx="8748464" cy="4114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図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9672" y="5046864"/>
            <a:ext cx="1390643" cy="1378475"/>
          </a:xfrm>
          <a:prstGeom prst="rect">
            <a:avLst/>
          </a:prstGeom>
        </p:spPr>
      </p:pic>
      <p:pic>
        <p:nvPicPr>
          <p:cNvPr id="2" name="図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7933" y="5072388"/>
            <a:ext cx="1849005" cy="1428485"/>
          </a:xfrm>
          <a:prstGeom prst="rect">
            <a:avLst/>
          </a:prstGeom>
        </p:spPr>
      </p:pic>
      <p:pic>
        <p:nvPicPr>
          <p:cNvPr id="3" name="図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0032" y="4956330"/>
            <a:ext cx="1083027" cy="1454009"/>
          </a:xfrm>
          <a:prstGeom prst="rect">
            <a:avLst/>
          </a:prstGeom>
        </p:spPr>
      </p:pic>
    </p:spTree>
    <p:extLst>
      <p:ext uri="{BB962C8B-B14F-4D97-AF65-F5344CB8AC3E}">
        <p14:creationId xmlns:p14="http://schemas.microsoft.com/office/powerpoint/2010/main" val="3884414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6">
            <a:extLst>
              <a:ext uri="{FF2B5EF4-FFF2-40B4-BE49-F238E27FC236}">
                <a16:creationId xmlns:a16="http://schemas.microsoft.com/office/drawing/2014/main" id="{47DB0B05-BE1D-4C71-AA54-A70A78FCEB01}"/>
              </a:ext>
            </a:extLst>
          </p:cNvPr>
          <p:cNvSpPr>
            <a:spLocks noGrp="1"/>
          </p:cNvSpPr>
          <p:nvPr>
            <p:ph type="title"/>
          </p:nvPr>
        </p:nvSpPr>
        <p:spPr>
          <a:xfrm>
            <a:off x="1475656" y="669294"/>
            <a:ext cx="8229600" cy="1143000"/>
          </a:xfrm>
        </p:spPr>
        <p:txBody>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焦りやイライラの原因</a:t>
            </a:r>
          </a:p>
        </p:txBody>
      </p:sp>
      <p:sp>
        <p:nvSpPr>
          <p:cNvPr id="47107" name="コンテンツ プレースホルダー 2">
            <a:extLst>
              <a:ext uri="{FF2B5EF4-FFF2-40B4-BE49-F238E27FC236}">
                <a16:creationId xmlns:a16="http://schemas.microsoft.com/office/drawing/2014/main" id="{A7B1F6FA-15E4-495F-85E1-2CDE75EC4D7B}"/>
              </a:ext>
            </a:extLst>
          </p:cNvPr>
          <p:cNvSpPr>
            <a:spLocks noGrp="1"/>
          </p:cNvSpPr>
          <p:nvPr>
            <p:ph idx="1"/>
          </p:nvPr>
        </p:nvSpPr>
        <p:spPr>
          <a:xfrm>
            <a:off x="370680" y="2455021"/>
            <a:ext cx="8229600" cy="3580467"/>
          </a:xfrm>
        </p:spPr>
        <p:txBody>
          <a:bodyPr>
            <a:spAutoFit/>
          </a:bodyPr>
          <a:lstStyle/>
          <a:p>
            <a:pPr marL="0" indent="0" algn="ctr" eaLnBrk="1" hangingPunct="1">
              <a:buFont typeface="Wingdings" panose="05000000000000000000" pitchFamily="2" charset="2"/>
              <a:buNone/>
            </a:pPr>
            <a:r>
              <a:rPr lang="ja-JP" altLang="en-US" sz="4000" dirty="0">
                <a:latin typeface="メイリオ" panose="020B0604030504040204" pitchFamily="50" charset="-128"/>
                <a:ea typeface="メイリオ" panose="020B0604030504040204" pitchFamily="50" charset="-128"/>
              </a:rPr>
              <a:t>関わる人の多くが</a:t>
            </a:r>
            <a:endParaRPr lang="en-US" altLang="ja-JP" sz="4000" dirty="0">
              <a:latin typeface="メイリオ" panose="020B0604030504040204" pitchFamily="50" charset="-128"/>
              <a:ea typeface="メイリオ" panose="020B0604030504040204" pitchFamily="50" charset="-128"/>
            </a:endParaRPr>
          </a:p>
          <a:p>
            <a:pPr marL="0" indent="0" algn="ctr" eaLnBrk="1" hangingPunct="1">
              <a:buFont typeface="Wingdings" panose="05000000000000000000" pitchFamily="2" charset="2"/>
              <a:buNone/>
            </a:pPr>
            <a:endParaRPr lang="en-US" altLang="ja-JP" sz="4000" dirty="0">
              <a:latin typeface="メイリオ" panose="020B0604030504040204" pitchFamily="50" charset="-128"/>
              <a:ea typeface="メイリオ" panose="020B0604030504040204" pitchFamily="50" charset="-128"/>
            </a:endParaRPr>
          </a:p>
          <a:p>
            <a:pPr marL="0" indent="0" algn="ctr" eaLnBrk="1" hangingPunct="1">
              <a:buFont typeface="Wingdings" panose="05000000000000000000" pitchFamily="2" charset="2"/>
              <a:buNone/>
            </a:pPr>
            <a:endParaRPr lang="en-US" altLang="ja-JP" sz="4000" dirty="0">
              <a:latin typeface="メイリオ" panose="020B0604030504040204" pitchFamily="50" charset="-128"/>
              <a:ea typeface="メイリオ" panose="020B0604030504040204" pitchFamily="50" charset="-128"/>
            </a:endParaRPr>
          </a:p>
          <a:p>
            <a:pPr marL="0" indent="0" algn="ctr" eaLnBrk="1" hangingPunct="1">
              <a:buFont typeface="Wingdings" panose="05000000000000000000" pitchFamily="2" charset="2"/>
              <a:buNone/>
            </a:pPr>
            <a:endParaRPr lang="en-US" altLang="ja-JP" sz="4000" dirty="0">
              <a:latin typeface="メイリオ" panose="020B0604030504040204" pitchFamily="50" charset="-128"/>
              <a:ea typeface="メイリオ" panose="020B0604030504040204" pitchFamily="50" charset="-128"/>
            </a:endParaRPr>
          </a:p>
          <a:p>
            <a:pPr marL="0" indent="0" algn="ctr" eaLnBrk="1" hangingPunct="1">
              <a:buFont typeface="Wingdings" panose="05000000000000000000" pitchFamily="2" charset="2"/>
              <a:buNone/>
            </a:pPr>
            <a:r>
              <a:rPr lang="ja-JP" altLang="en-US" sz="4000" dirty="0">
                <a:latin typeface="メイリオ" panose="020B0604030504040204" pitchFamily="50" charset="-128"/>
                <a:ea typeface="メイリオ" panose="020B0604030504040204" pitchFamily="50" charset="-128"/>
              </a:rPr>
              <a:t>ことに、我慢できない</a:t>
            </a:r>
            <a:endParaRPr lang="en-US" altLang="ja-JP" sz="4000" dirty="0">
              <a:latin typeface="メイリオ" panose="020B0604030504040204" pitchFamily="50" charset="-128"/>
              <a:ea typeface="メイリオ" panose="020B0604030504040204" pitchFamily="50" charset="-128"/>
            </a:endParaRPr>
          </a:p>
        </p:txBody>
      </p:sp>
      <p:sp>
        <p:nvSpPr>
          <p:cNvPr id="2" name="角丸四角形 1">
            <a:extLst>
              <a:ext uri="{FF2B5EF4-FFF2-40B4-BE49-F238E27FC236}">
                <a16:creationId xmlns:a16="http://schemas.microsoft.com/office/drawing/2014/main" id="{0AC266A4-EE96-409C-8FA4-C0D3E20FEF5D}"/>
              </a:ext>
            </a:extLst>
          </p:cNvPr>
          <p:cNvSpPr/>
          <p:nvPr/>
        </p:nvSpPr>
        <p:spPr>
          <a:xfrm>
            <a:off x="415527" y="3200400"/>
            <a:ext cx="3277791" cy="1905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Wingdings" pitchFamily="2" charset="2"/>
              <a:buNone/>
              <a:defRPr/>
            </a:pPr>
            <a:r>
              <a:rPr lang="ja-JP" altLang="en-US" sz="3600" dirty="0">
                <a:solidFill>
                  <a:schemeClr val="tx1"/>
                </a:solidFill>
                <a:latin typeface="メイリオ" panose="020B0604030504040204" pitchFamily="50" charset="-128"/>
                <a:ea typeface="メイリオ" panose="020B0604030504040204" pitchFamily="50" charset="-128"/>
              </a:rPr>
              <a:t>時間が</a:t>
            </a:r>
            <a:endParaRPr lang="en-US" altLang="ja-JP" sz="3600" dirty="0">
              <a:solidFill>
                <a:schemeClr val="tx1"/>
              </a:solidFill>
              <a:latin typeface="メイリオ" panose="020B0604030504040204" pitchFamily="50" charset="-128"/>
              <a:ea typeface="メイリオ" panose="020B0604030504040204" pitchFamily="50" charset="-128"/>
            </a:endParaRPr>
          </a:p>
          <a:p>
            <a:pPr algn="ctr" eaLnBrk="1" hangingPunct="1">
              <a:buFont typeface="Wingdings" pitchFamily="2" charset="2"/>
              <a:buNone/>
              <a:defRPr/>
            </a:pPr>
            <a:r>
              <a:rPr lang="ja-JP" altLang="en-US" sz="3600" dirty="0">
                <a:solidFill>
                  <a:schemeClr val="tx1"/>
                </a:solidFill>
                <a:latin typeface="メイリオ" panose="020B0604030504040204" pitchFamily="50" charset="-128"/>
                <a:ea typeface="メイリオ" panose="020B0604030504040204" pitchFamily="50" charset="-128"/>
              </a:rPr>
              <a:t>長くかかる</a:t>
            </a:r>
            <a:endParaRPr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D227CA81-4A1E-4050-A5A2-D9C3DB47CBCD}"/>
              </a:ext>
            </a:extLst>
          </p:cNvPr>
          <p:cNvSpPr/>
          <p:nvPr/>
        </p:nvSpPr>
        <p:spPr>
          <a:xfrm>
            <a:off x="5281613" y="3200400"/>
            <a:ext cx="3557587" cy="19050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Wingdings" pitchFamily="2" charset="2"/>
              <a:buNone/>
              <a:defRPr/>
            </a:pPr>
            <a:r>
              <a:rPr lang="ja-JP" altLang="en-US" sz="3600" dirty="0">
                <a:solidFill>
                  <a:schemeClr val="tx1"/>
                </a:solidFill>
                <a:latin typeface="メイリオ" panose="020B0604030504040204" pitchFamily="50" charset="-128"/>
                <a:ea typeface="メイリオ" panose="020B0604030504040204" pitchFamily="50" charset="-128"/>
              </a:rPr>
              <a:t>ゆっくりのペース</a:t>
            </a:r>
            <a:r>
              <a:rPr lang="ja-JP" altLang="en-US" sz="3600">
                <a:solidFill>
                  <a:schemeClr val="tx1"/>
                </a:solidFill>
                <a:latin typeface="メイリオ" panose="020B0604030504040204" pitchFamily="50" charset="-128"/>
                <a:ea typeface="メイリオ" panose="020B0604030504040204" pitchFamily="50" charset="-128"/>
              </a:rPr>
              <a:t>を見させられる</a:t>
            </a:r>
            <a:endParaRPr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9DC5D64F-4453-4F41-A8D3-69EC0691DCF4}"/>
              </a:ext>
            </a:extLst>
          </p:cNvPr>
          <p:cNvSpPr/>
          <p:nvPr/>
        </p:nvSpPr>
        <p:spPr>
          <a:xfrm>
            <a:off x="3693318" y="3629157"/>
            <a:ext cx="1584325"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8000" b="1" dirty="0">
                <a:solidFill>
                  <a:schemeClr val="tx1"/>
                </a:solidFill>
                <a:latin typeface="メイリオ" panose="020B0604030504040204" pitchFamily="50" charset="-128"/>
                <a:ea typeface="メイリオ" panose="020B0604030504040204" pitchFamily="50" charset="-128"/>
              </a:rPr>
              <a:t>＜</a:t>
            </a:r>
          </a:p>
        </p:txBody>
      </p:sp>
      <p:sp>
        <p:nvSpPr>
          <p:cNvPr id="4" name="爆発 1 3">
            <a:extLst>
              <a:ext uri="{FF2B5EF4-FFF2-40B4-BE49-F238E27FC236}">
                <a16:creationId xmlns:a16="http://schemas.microsoft.com/office/drawing/2014/main" id="{1D721DEB-2D2E-4306-87E2-A76827F19C80}"/>
              </a:ext>
            </a:extLst>
          </p:cNvPr>
          <p:cNvSpPr/>
          <p:nvPr/>
        </p:nvSpPr>
        <p:spPr>
          <a:xfrm rot="621694">
            <a:off x="7351329" y="2237000"/>
            <a:ext cx="1501893" cy="110924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600"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39293601-A65F-49B3-8708-86A99C1093FF}"/>
              </a:ext>
            </a:extLst>
          </p:cNvPr>
          <p:cNvSpPr/>
          <p:nvPr/>
        </p:nvSpPr>
        <p:spPr>
          <a:xfrm rot="429202">
            <a:off x="7268705" y="2317492"/>
            <a:ext cx="1976346" cy="948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メイリオ" panose="020B0604030504040204" pitchFamily="50" charset="-128"/>
                <a:ea typeface="メイリオ" panose="020B0604030504040204" pitchFamily="50" charset="-128"/>
              </a:rPr>
              <a:t>イラッ！</a:t>
            </a:r>
          </a:p>
        </p:txBody>
      </p:sp>
    </p:spTree>
    <p:extLst>
      <p:ext uri="{BB962C8B-B14F-4D97-AF65-F5344CB8AC3E}">
        <p14:creationId xmlns:p14="http://schemas.microsoft.com/office/powerpoint/2010/main" val="926522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雲形吹き出し 4">
            <a:extLst>
              <a:ext uri="{FF2B5EF4-FFF2-40B4-BE49-F238E27FC236}">
                <a16:creationId xmlns:a16="http://schemas.microsoft.com/office/drawing/2014/main" id="{10F0D355-7435-4595-89DA-88BDA631DD8B}"/>
              </a:ext>
            </a:extLst>
          </p:cNvPr>
          <p:cNvSpPr/>
          <p:nvPr/>
        </p:nvSpPr>
        <p:spPr>
          <a:xfrm>
            <a:off x="172988" y="4324810"/>
            <a:ext cx="2554288" cy="1131168"/>
          </a:xfrm>
          <a:prstGeom prst="cloudCallout">
            <a:avLst>
              <a:gd name="adj1" fmla="val 74829"/>
              <a:gd name="adj2" fmla="val -533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貧乏</a:t>
            </a:r>
            <a:endParaRPr lang="en-US" altLang="ja-JP"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ゆすり</a:t>
            </a:r>
          </a:p>
        </p:txBody>
      </p:sp>
      <p:sp>
        <p:nvSpPr>
          <p:cNvPr id="7" name="雲形吹き出し 6">
            <a:extLst>
              <a:ext uri="{FF2B5EF4-FFF2-40B4-BE49-F238E27FC236}">
                <a16:creationId xmlns:a16="http://schemas.microsoft.com/office/drawing/2014/main" id="{450E580E-B6B0-4925-9CA2-18A3988C93D7}"/>
              </a:ext>
            </a:extLst>
          </p:cNvPr>
          <p:cNvSpPr/>
          <p:nvPr/>
        </p:nvSpPr>
        <p:spPr>
          <a:xfrm>
            <a:off x="6372200" y="4317170"/>
            <a:ext cx="2438821" cy="1071214"/>
          </a:xfrm>
          <a:prstGeom prst="cloudCallout">
            <a:avLst>
              <a:gd name="adj1" fmla="val -87255"/>
              <a:gd name="adj2" fmla="val -276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腕組み</a:t>
            </a:r>
          </a:p>
        </p:txBody>
      </p:sp>
      <p:sp>
        <p:nvSpPr>
          <p:cNvPr id="8" name="雲形吹き出し 7">
            <a:extLst>
              <a:ext uri="{FF2B5EF4-FFF2-40B4-BE49-F238E27FC236}">
                <a16:creationId xmlns:a16="http://schemas.microsoft.com/office/drawing/2014/main" id="{317C38A5-2AD8-4765-8D56-14A04B7AA2C3}"/>
              </a:ext>
            </a:extLst>
          </p:cNvPr>
          <p:cNvSpPr/>
          <p:nvPr/>
        </p:nvSpPr>
        <p:spPr>
          <a:xfrm>
            <a:off x="172988" y="2348880"/>
            <a:ext cx="2438400" cy="1224136"/>
          </a:xfrm>
          <a:prstGeom prst="cloudCallout">
            <a:avLst>
              <a:gd name="adj1" fmla="val 83781"/>
              <a:gd name="adj2" fmla="val 77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眉間に</a:t>
            </a:r>
            <a:endParaRPr lang="en-US" altLang="ja-JP"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しわ</a:t>
            </a:r>
          </a:p>
        </p:txBody>
      </p:sp>
      <p:sp>
        <p:nvSpPr>
          <p:cNvPr id="6" name="雲形吹き出し 5">
            <a:extLst>
              <a:ext uri="{FF2B5EF4-FFF2-40B4-BE49-F238E27FC236}">
                <a16:creationId xmlns:a16="http://schemas.microsoft.com/office/drawing/2014/main" id="{0A0DB5EA-5410-4C29-BA74-51E73DF1B6D3}"/>
              </a:ext>
            </a:extLst>
          </p:cNvPr>
          <p:cNvSpPr/>
          <p:nvPr/>
        </p:nvSpPr>
        <p:spPr>
          <a:xfrm>
            <a:off x="6018307" y="2348880"/>
            <a:ext cx="2438400" cy="1067222"/>
          </a:xfrm>
          <a:prstGeom prst="cloudCallout">
            <a:avLst>
              <a:gd name="adj1" fmla="val -78647"/>
              <a:gd name="adj2" fmla="val 867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舌打ち</a:t>
            </a:r>
          </a:p>
        </p:txBody>
      </p:sp>
      <p:pic>
        <p:nvPicPr>
          <p:cNvPr id="4" name="図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9622" l="32000" r="98000">
                        <a14:foregroundMark x1="60125" y1="17654" x2="64500" y2="94451"/>
                        <a14:foregroundMark x1="52375" y1="35813" x2="64875" y2="23960"/>
                        <a14:foregroundMark x1="49250" y1="14124" x2="49250" y2="14124"/>
                        <a14:foregroundMark x1="43375" y1="19168" x2="49625" y2="11349"/>
                        <a14:foregroundMark x1="43750" y1="2270" x2="46125" y2="14502"/>
                        <a14:foregroundMark x1="32000" y1="9332" x2="39500" y2="10593"/>
                        <a14:foregroundMark x1="36750" y1="20050" x2="34000" y2="8953"/>
                        <a14:foregroundMark x1="89500" y1="7818" x2="85500" y2="37327"/>
                        <a14:foregroundMark x1="78125" y1="17276" x2="98000" y2="23960"/>
                        <a14:foregroundMark x1="69875" y1="32661" x2="88125" y2="12989"/>
                      </a14:backgroundRemoval>
                    </a14:imgEffect>
                  </a14:imgLayer>
                </a14:imgProps>
              </a:ext>
              <a:ext uri="{28A0092B-C50C-407E-A947-70E740481C1C}">
                <a14:useLocalDpi xmlns:a14="http://schemas.microsoft.com/office/drawing/2010/main" val="0"/>
              </a:ext>
            </a:extLst>
          </a:blip>
          <a:srcRect l="31096" t="-289"/>
          <a:stretch/>
        </p:blipFill>
        <p:spPr>
          <a:xfrm>
            <a:off x="3255966" y="2060848"/>
            <a:ext cx="2762341" cy="3985397"/>
          </a:xfrm>
          <a:prstGeom prst="rect">
            <a:avLst/>
          </a:prstGeom>
        </p:spPr>
      </p:pic>
      <p:sp>
        <p:nvSpPr>
          <p:cNvPr id="9" name="タイトル 6">
            <a:extLst>
              <a:ext uri="{FF2B5EF4-FFF2-40B4-BE49-F238E27FC236}">
                <a16:creationId xmlns:a16="http://schemas.microsoft.com/office/drawing/2014/main" id="{47DB0B05-BE1D-4C71-AA54-A70A78FCEB01}"/>
              </a:ext>
            </a:extLst>
          </p:cNvPr>
          <p:cNvSpPr>
            <a:spLocks noGrp="1"/>
          </p:cNvSpPr>
          <p:nvPr>
            <p:ph type="title"/>
          </p:nvPr>
        </p:nvSpPr>
        <p:spPr>
          <a:xfrm>
            <a:off x="899592" y="620688"/>
            <a:ext cx="8756054" cy="1143000"/>
          </a:xfrm>
        </p:spPr>
        <p:txBody>
          <a:bodyPr>
            <a:normAutofit/>
          </a:bodyPr>
          <a:lstStyle/>
          <a:p>
            <a:pPr eaLnBrk="1" hangingPunct="1"/>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こんなことしていませんか・・？</a:t>
            </a:r>
          </a:p>
        </p:txBody>
      </p:sp>
    </p:spTree>
    <p:extLst>
      <p:ext uri="{BB962C8B-B14F-4D97-AF65-F5344CB8AC3E}">
        <p14:creationId xmlns:p14="http://schemas.microsoft.com/office/powerpoint/2010/main" val="176724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コンテンツ プレースホルダー 3">
            <a:extLst>
              <a:ext uri="{FF2B5EF4-FFF2-40B4-BE49-F238E27FC236}">
                <a16:creationId xmlns:a16="http://schemas.microsoft.com/office/drawing/2014/main" id="{C4488060-9941-478C-9871-D7CD671EFA07}"/>
              </a:ext>
            </a:extLst>
          </p:cNvPr>
          <p:cNvPicPr>
            <a:picLocks noGrp="1" noChangeAspect="1"/>
          </p:cNvPicPr>
          <p:nvPr>
            <p:ph idx="1"/>
          </p:nvPr>
        </p:nvPicPr>
        <p:blipFill>
          <a:blip r:embed="rId3">
            <a:grayscl/>
            <a:extLst>
              <a:ext uri="{28A0092B-C50C-407E-A947-70E740481C1C}">
                <a14:useLocalDpi xmlns:a14="http://schemas.microsoft.com/office/drawing/2010/main" val="0"/>
              </a:ext>
            </a:extLst>
          </a:blip>
          <a:srcRect/>
          <a:stretch>
            <a:fillRect/>
          </a:stretch>
        </p:blipFill>
        <p:spPr>
          <a:xfrm>
            <a:off x="539552" y="332656"/>
            <a:ext cx="8090098" cy="5856815"/>
          </a:xfrm>
        </p:spPr>
      </p:pic>
      <p:sp>
        <p:nvSpPr>
          <p:cNvPr id="2" name="スライド番号プレースホルダー 1">
            <a:extLst>
              <a:ext uri="{FF2B5EF4-FFF2-40B4-BE49-F238E27FC236}">
                <a16:creationId xmlns:a16="http://schemas.microsoft.com/office/drawing/2014/main" id="{7972DB41-8B66-4D51-8CFB-8BB2D5F3D38C}"/>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4</a:t>
            </a:fld>
            <a:endParaRPr lang="en-US" altLang="ja-JP" dirty="0">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DA4A3B89-1185-454D-A8CF-930349D36481}"/>
              </a:ext>
            </a:extLst>
          </p:cNvPr>
          <p:cNvSpPr txBox="1">
            <a:spLocks/>
          </p:cNvSpPr>
          <p:nvPr/>
        </p:nvSpPr>
        <p:spPr bwMode="auto">
          <a:xfrm>
            <a:off x="1259632" y="341462"/>
            <a:ext cx="6165712" cy="850106"/>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dist"/>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年齢別の認知症の割合</a:t>
            </a:r>
            <a:endParaRPr lang="ja-JP" altLang="en-US"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ABEF3AD-7115-AD4A-9098-8F83F36D0900}"/>
              </a:ext>
            </a:extLst>
          </p:cNvPr>
          <p:cNvSpPr txBox="1"/>
          <p:nvPr/>
        </p:nvSpPr>
        <p:spPr>
          <a:xfrm>
            <a:off x="5436096" y="6511543"/>
            <a:ext cx="2816869" cy="261610"/>
          </a:xfrm>
          <a:prstGeom prst="rect">
            <a:avLst/>
          </a:prstGeom>
          <a:noFill/>
        </p:spPr>
        <p:txBody>
          <a:bodyPr wrap="square" rtlCol="0">
            <a:spAutoFit/>
          </a:bodyPr>
          <a:lstStyle/>
          <a:p>
            <a:pPr algn="l"/>
            <a:r>
              <a:rPr lang="ja-JP" altLang="en-US" sz="1100" dirty="0">
                <a:latin typeface="メイリオ" panose="020B0604030504040204" pitchFamily="50" charset="-128"/>
                <a:ea typeface="メイリオ" panose="020B0604030504040204" pitchFamily="50" charset="-128"/>
              </a:rPr>
              <a:t>参照「</a:t>
            </a:r>
            <a:r>
              <a:rPr lang="en-US" altLang="ja-JP" sz="1100" dirty="0">
                <a:latin typeface="メイリオ" panose="020B0604030504040204" pitchFamily="50" charset="-128"/>
                <a:ea typeface="メイリオ" panose="020B0604030504040204" pitchFamily="50" charset="-128"/>
              </a:rPr>
              <a:t>2017</a:t>
            </a:r>
            <a:r>
              <a:rPr lang="ja-JP" altLang="en-US" sz="1100" dirty="0">
                <a:latin typeface="メイリオ" panose="020B0604030504040204" pitchFamily="50" charset="-128"/>
                <a:ea typeface="メイリオ" panose="020B0604030504040204" pitchFamily="50" charset="-128"/>
              </a:rPr>
              <a:t>年度　高齢社会白書」より</a:t>
            </a:r>
            <a:endParaRPr lang="en-US"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0050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a:extLst>
              <a:ext uri="{FF2B5EF4-FFF2-40B4-BE49-F238E27FC236}">
                <a16:creationId xmlns:a16="http://schemas.microsoft.com/office/drawing/2014/main" id="{12ED9752-1E63-4098-83B8-A3439155A4CB}"/>
              </a:ext>
            </a:extLst>
          </p:cNvPr>
          <p:cNvSpPr>
            <a:spLocks noGrp="1"/>
          </p:cNvSpPr>
          <p:nvPr>
            <p:ph type="title"/>
          </p:nvPr>
        </p:nvSpPr>
        <p:spPr>
          <a:xfrm>
            <a:off x="566564" y="548680"/>
            <a:ext cx="8610600" cy="1143000"/>
          </a:xfrm>
        </p:spPr>
        <p:txBody>
          <a:bodyPr>
            <a:normAutofit fontScale="90000"/>
          </a:bodyPr>
          <a:lstStyle/>
          <a:p>
            <a:pPr eaLnBrk="1" hangingPunct="1"/>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焦りやイライラしているときの例</a:t>
            </a:r>
          </a:p>
        </p:txBody>
      </p:sp>
      <p:sp>
        <p:nvSpPr>
          <p:cNvPr id="6147" name="コンテンツ プレースホルダー 2">
            <a:extLst>
              <a:ext uri="{FF2B5EF4-FFF2-40B4-BE49-F238E27FC236}">
                <a16:creationId xmlns:a16="http://schemas.microsoft.com/office/drawing/2014/main" id="{5BC2B85D-A0C9-40EE-879B-9F857FF9F6D0}"/>
              </a:ext>
            </a:extLst>
          </p:cNvPr>
          <p:cNvSpPr>
            <a:spLocks noGrp="1"/>
          </p:cNvSpPr>
          <p:nvPr>
            <p:ph idx="1"/>
          </p:nvPr>
        </p:nvSpPr>
        <p:spPr>
          <a:xfrm>
            <a:off x="395536" y="2132856"/>
            <a:ext cx="8229600" cy="4525963"/>
          </a:xfrm>
        </p:spPr>
        <p:txBody>
          <a:bodyPr/>
          <a:lstStyle/>
          <a:p>
            <a:pPr marL="0" indent="0" eaLnBrk="1" hangingPunct="1">
              <a:buNone/>
              <a:defRPr/>
            </a:pPr>
            <a:r>
              <a:rPr lang="ja-JP" altLang="en-US" sz="3600" dirty="0">
                <a:latin typeface="メイリオ" panose="020B0604030504040204" pitchFamily="50" charset="-128"/>
                <a:ea typeface="メイリオ" panose="020B0604030504040204" pitchFamily="50" charset="-128"/>
              </a:rPr>
              <a:t>・言葉が早くなる </a:t>
            </a:r>
            <a:r>
              <a:rPr lang="ja-JP" altLang="en-US" dirty="0">
                <a:latin typeface="メイリオ" panose="020B0604030504040204" pitchFamily="50" charset="-128"/>
                <a:ea typeface="メイリオ" panose="020B0604030504040204" pitchFamily="50" charset="-128"/>
              </a:rPr>
              <a:t>⇒ </a:t>
            </a:r>
            <a:r>
              <a:rPr lang="ja-JP" altLang="en-US" sz="3600" b="1" dirty="0">
                <a:solidFill>
                  <a:srgbClr val="FF9933"/>
                </a:solidFill>
                <a:latin typeface="メイリオ" panose="020B0604030504040204" pitchFamily="50" charset="-128"/>
                <a:ea typeface="メイリオ" panose="020B0604030504040204" pitchFamily="50" charset="-128"/>
              </a:rPr>
              <a:t>伝わりにくい</a:t>
            </a:r>
            <a:endParaRPr lang="en-US" altLang="ja-JP" sz="3600" b="1" dirty="0">
              <a:solidFill>
                <a:srgbClr val="FF9933"/>
              </a:solidFill>
              <a:latin typeface="メイリオ" panose="020B0604030504040204" pitchFamily="50" charset="-128"/>
              <a:ea typeface="メイリオ" panose="020B0604030504040204" pitchFamily="50" charset="-128"/>
            </a:endParaRPr>
          </a:p>
          <a:p>
            <a:pPr marL="0" indent="0" eaLnBrk="1" hangingPunct="1">
              <a:buFont typeface="Arial" charset="0"/>
              <a:buNone/>
              <a:defRPr/>
            </a:pP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eaLnBrk="1" hangingPunct="1">
              <a:buNone/>
              <a:defRPr/>
            </a:pPr>
            <a:r>
              <a:rPr lang="ja-JP" altLang="en-US" sz="3600" dirty="0">
                <a:latin typeface="メイリオ" panose="020B0604030504040204" pitchFamily="50" charset="-128"/>
                <a:ea typeface="メイリオ" panose="020B0604030504040204" pitchFamily="50" charset="-128"/>
              </a:rPr>
              <a:t>・貧乏ゆすり、溜め息 </a:t>
            </a:r>
            <a:r>
              <a:rPr lang="ja-JP" altLang="en-US" dirty="0">
                <a:latin typeface="メイリオ" panose="020B0604030504040204" pitchFamily="50" charset="-128"/>
                <a:ea typeface="メイリオ" panose="020B0604030504040204" pitchFamily="50" charset="-128"/>
              </a:rPr>
              <a:t>⇒ </a:t>
            </a:r>
            <a:r>
              <a:rPr lang="ja-JP" altLang="en-US" sz="3600" b="1" dirty="0">
                <a:solidFill>
                  <a:srgbClr val="FF9933"/>
                </a:solidFill>
                <a:latin typeface="メイリオ" panose="020B0604030504040204" pitchFamily="50" charset="-128"/>
                <a:ea typeface="メイリオ" panose="020B0604030504040204" pitchFamily="50" charset="-128"/>
              </a:rPr>
              <a:t>不愉快な印象</a:t>
            </a:r>
            <a:endParaRPr lang="en-US" altLang="ja-JP" sz="3600" b="1" dirty="0">
              <a:solidFill>
                <a:srgbClr val="FF9933"/>
              </a:solidFill>
              <a:latin typeface="メイリオ" panose="020B0604030504040204" pitchFamily="50" charset="-128"/>
              <a:ea typeface="メイリオ" panose="020B0604030504040204" pitchFamily="50" charset="-128"/>
            </a:endParaRPr>
          </a:p>
          <a:p>
            <a:pPr marL="0" indent="0" eaLnBrk="1" hangingPunct="1">
              <a:buNone/>
              <a:defRPr/>
            </a:pP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eaLnBrk="1" hangingPunct="1">
              <a:buNone/>
              <a:defRPr/>
            </a:pPr>
            <a:r>
              <a:rPr lang="ja-JP" altLang="en-US" sz="3600" dirty="0">
                <a:latin typeface="メイリオ" panose="020B0604030504040204" pitchFamily="50" charset="-128"/>
                <a:ea typeface="メイリオ" panose="020B0604030504040204" pitchFamily="50" charset="-128"/>
              </a:rPr>
              <a:t>・腕組み </a:t>
            </a:r>
            <a:r>
              <a:rPr lang="ja-JP" altLang="en-US" dirty="0">
                <a:latin typeface="メイリオ" panose="020B0604030504040204" pitchFamily="50" charset="-128"/>
                <a:ea typeface="メイリオ" panose="020B0604030504040204" pitchFamily="50" charset="-128"/>
              </a:rPr>
              <a:t>⇒ </a:t>
            </a:r>
            <a:r>
              <a:rPr lang="ja-JP" altLang="en-US" sz="3600" b="1" dirty="0">
                <a:solidFill>
                  <a:srgbClr val="FF9933"/>
                </a:solidFill>
                <a:latin typeface="メイリオ" panose="020B0604030504040204" pitchFamily="50" charset="-128"/>
                <a:ea typeface="メイリオ" panose="020B0604030504040204" pitchFamily="50" charset="-128"/>
              </a:rPr>
              <a:t>威圧感</a:t>
            </a:r>
            <a:endParaRPr lang="en-US" altLang="ja-JP" sz="3600" b="1" dirty="0">
              <a:solidFill>
                <a:srgbClr val="FF9933"/>
              </a:solidFill>
              <a:latin typeface="メイリオ" panose="020B0604030504040204" pitchFamily="50" charset="-128"/>
              <a:ea typeface="メイリオ" panose="020B0604030504040204" pitchFamily="50" charset="-128"/>
            </a:endParaRPr>
          </a:p>
          <a:p>
            <a:pPr marL="0" indent="0" eaLnBrk="1" hangingPunct="1">
              <a:buNone/>
              <a:defRPr/>
            </a:pP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eaLnBrk="1" hangingPunct="1">
              <a:buNone/>
              <a:defRPr/>
            </a:pPr>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回で話す内容が多い </a:t>
            </a:r>
            <a:r>
              <a:rPr lang="ja-JP" altLang="en-US" dirty="0">
                <a:latin typeface="メイリオ" panose="020B0604030504040204" pitchFamily="50" charset="-128"/>
                <a:ea typeface="メイリオ" panose="020B0604030504040204" pitchFamily="50" charset="-128"/>
              </a:rPr>
              <a:t>⇒ </a:t>
            </a:r>
            <a:r>
              <a:rPr lang="ja-JP" altLang="en-US" sz="3600" b="1" dirty="0">
                <a:solidFill>
                  <a:srgbClr val="FF9933"/>
                </a:solidFill>
                <a:latin typeface="メイリオ" panose="020B0604030504040204" pitchFamily="50" charset="-128"/>
                <a:ea typeface="メイリオ" panose="020B0604030504040204" pitchFamily="50" charset="-128"/>
              </a:rPr>
              <a:t>混乱を招く</a:t>
            </a:r>
          </a:p>
        </p:txBody>
      </p:sp>
    </p:spTree>
    <p:extLst>
      <p:ext uri="{BB962C8B-B14F-4D97-AF65-F5344CB8AC3E}">
        <p14:creationId xmlns:p14="http://schemas.microsoft.com/office/powerpoint/2010/main" val="1996680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a:extLst>
              <a:ext uri="{FF2B5EF4-FFF2-40B4-BE49-F238E27FC236}">
                <a16:creationId xmlns:a16="http://schemas.microsoft.com/office/drawing/2014/main" id="{36AF339C-F268-4100-A0EB-C92684113196}"/>
              </a:ext>
            </a:extLst>
          </p:cNvPr>
          <p:cNvSpPr>
            <a:spLocks noGrp="1"/>
          </p:cNvSpPr>
          <p:nvPr>
            <p:ph type="title"/>
          </p:nvPr>
        </p:nvSpPr>
        <p:spPr>
          <a:xfrm>
            <a:off x="611560" y="404664"/>
            <a:ext cx="8321040" cy="1450757"/>
          </a:xfrm>
        </p:spPr>
        <p:txBody>
          <a:bodyPr/>
          <a:lstStyle/>
          <a:p>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イライラした結果　</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自分</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aphicFrame>
        <p:nvGraphicFramePr>
          <p:cNvPr id="4" name="コンテンツ プレースホルダー 3">
            <a:extLst>
              <a:ext uri="{FF2B5EF4-FFF2-40B4-BE49-F238E27FC236}">
                <a16:creationId xmlns:a16="http://schemas.microsoft.com/office/drawing/2014/main" id="{479A2213-0A3B-473F-BBAB-2D527EC78EB3}"/>
              </a:ext>
            </a:extLst>
          </p:cNvPr>
          <p:cNvGraphicFramePr>
            <a:graphicFrameLocks noGrp="1"/>
          </p:cNvGraphicFramePr>
          <p:nvPr>
            <p:ph idx="1"/>
            <p:extLst>
              <p:ext uri="{D42A27DB-BD31-4B8C-83A1-F6EECF244321}">
                <p14:modId xmlns:p14="http://schemas.microsoft.com/office/powerpoint/2010/main" val="2043232456"/>
              </p:ext>
            </p:extLst>
          </p:nvPr>
        </p:nvGraphicFramePr>
        <p:xfrm>
          <a:off x="66502" y="1977292"/>
          <a:ext cx="907749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正方形/長方形 5">
            <a:extLst>
              <a:ext uri="{FF2B5EF4-FFF2-40B4-BE49-F238E27FC236}">
                <a16:creationId xmlns:a16="http://schemas.microsoft.com/office/drawing/2014/main" id="{93DE3E68-BA5E-4E96-B389-EE3BE693A89C}"/>
              </a:ext>
            </a:extLst>
          </p:cNvPr>
          <p:cNvSpPr/>
          <p:nvPr/>
        </p:nvSpPr>
        <p:spPr>
          <a:xfrm>
            <a:off x="3176385" y="3789040"/>
            <a:ext cx="2857731"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3200" b="1" dirty="0">
                <a:latin typeface="メイリオ" panose="020B0604030504040204" pitchFamily="50" charset="-128"/>
                <a:ea typeface="メイリオ" panose="020B0604030504040204" pitchFamily="50" charset="-128"/>
              </a:rPr>
              <a:t>負の連鎖</a:t>
            </a:r>
          </a:p>
        </p:txBody>
      </p:sp>
    </p:spTree>
    <p:extLst>
      <p:ext uri="{BB962C8B-B14F-4D97-AF65-F5344CB8AC3E}">
        <p14:creationId xmlns:p14="http://schemas.microsoft.com/office/powerpoint/2010/main" val="3702235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D2D575C-8A11-4D19-8556-828548647978}"/>
              </a:ext>
            </a:extLst>
          </p:cNvPr>
          <p:cNvSpPr/>
          <p:nvPr/>
        </p:nvSpPr>
        <p:spPr>
          <a:xfrm>
            <a:off x="3390900" y="3974154"/>
            <a:ext cx="25908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3200" dirty="0">
                <a:latin typeface="メイリオ" panose="020B0604030504040204" pitchFamily="50" charset="-128"/>
                <a:ea typeface="メイリオ" panose="020B0604030504040204" pitchFamily="50" charset="-128"/>
              </a:rPr>
              <a:t>負の連鎖</a:t>
            </a:r>
          </a:p>
        </p:txBody>
      </p:sp>
      <p:sp>
        <p:nvSpPr>
          <p:cNvPr id="55298" name="タイトル 1">
            <a:extLst>
              <a:ext uri="{FF2B5EF4-FFF2-40B4-BE49-F238E27FC236}">
                <a16:creationId xmlns:a16="http://schemas.microsoft.com/office/drawing/2014/main" id="{B624EBF0-03AF-452E-8D3E-2D73331C26A9}"/>
              </a:ext>
            </a:extLst>
          </p:cNvPr>
          <p:cNvSpPr>
            <a:spLocks noGrp="1"/>
          </p:cNvSpPr>
          <p:nvPr>
            <p:ph type="title"/>
          </p:nvPr>
        </p:nvSpPr>
        <p:spPr>
          <a:xfrm>
            <a:off x="822960" y="286604"/>
            <a:ext cx="8213536" cy="1450757"/>
          </a:xfrm>
        </p:spPr>
        <p:txBody>
          <a:bodyPr/>
          <a:lstStyle/>
          <a:p>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イライラした結果　</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相手</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aphicFrame>
        <p:nvGraphicFramePr>
          <p:cNvPr id="4" name="コンテンツ プレースホルダー 3">
            <a:extLst>
              <a:ext uri="{FF2B5EF4-FFF2-40B4-BE49-F238E27FC236}">
                <a16:creationId xmlns:a16="http://schemas.microsoft.com/office/drawing/2014/main" id="{50F9168B-BBCE-41CF-A4F7-386681DB6F6E}"/>
              </a:ext>
            </a:extLst>
          </p:cNvPr>
          <p:cNvGraphicFramePr>
            <a:graphicFrameLocks noGrp="1"/>
          </p:cNvGraphicFramePr>
          <p:nvPr>
            <p:ph idx="1"/>
            <p:extLst>
              <p:ext uri="{D42A27DB-BD31-4B8C-83A1-F6EECF244321}">
                <p14:modId xmlns:p14="http://schemas.microsoft.com/office/powerpoint/2010/main" val="2131114522"/>
              </p:ext>
            </p:extLst>
          </p:nvPr>
        </p:nvGraphicFramePr>
        <p:xfrm>
          <a:off x="323528" y="1836422"/>
          <a:ext cx="8458200" cy="4472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938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a:extLst>
              <a:ext uri="{FF2B5EF4-FFF2-40B4-BE49-F238E27FC236}">
                <a16:creationId xmlns:a16="http://schemas.microsoft.com/office/drawing/2014/main" id="{92214E49-5965-453E-A3A5-937B2398B48E}"/>
              </a:ext>
            </a:extLst>
          </p:cNvPr>
          <p:cNvSpPr>
            <a:spLocks noGrp="1"/>
          </p:cNvSpPr>
          <p:nvPr>
            <p:ph type="title"/>
          </p:nvPr>
        </p:nvSpPr>
        <p:spPr>
          <a:xfrm>
            <a:off x="889082" y="251922"/>
            <a:ext cx="7421448" cy="1450757"/>
          </a:xfrm>
        </p:spPr>
        <p:txBody>
          <a:bodyPr>
            <a:normAutofit/>
          </a:bodyPr>
          <a:lstStyle/>
          <a:p>
            <a:pPr eaLnBrk="1" hangingPunct="1"/>
            <a:r>
              <a:rPr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余裕を持つことで可能なこと</a:t>
            </a:r>
          </a:p>
        </p:txBody>
      </p:sp>
      <p:sp>
        <p:nvSpPr>
          <p:cNvPr id="2" name="テキスト ボックス 1">
            <a:extLst>
              <a:ext uri="{FF2B5EF4-FFF2-40B4-BE49-F238E27FC236}">
                <a16:creationId xmlns:a16="http://schemas.microsoft.com/office/drawing/2014/main" id="{F3C181ED-E487-459A-ADE0-08D48A2A5949}"/>
              </a:ext>
            </a:extLst>
          </p:cNvPr>
          <p:cNvSpPr txBox="1"/>
          <p:nvPr/>
        </p:nvSpPr>
        <p:spPr>
          <a:xfrm>
            <a:off x="662880" y="3104867"/>
            <a:ext cx="8229600" cy="523220"/>
          </a:xfrm>
          <a:prstGeom prst="rect">
            <a:avLst/>
          </a:prstGeom>
          <a:noFill/>
        </p:spPr>
        <p:txBody>
          <a:bodyPr wrap="square" rtlCol="0">
            <a:spAutoFit/>
          </a:bodyPr>
          <a:lstStyle/>
          <a:p>
            <a:pPr eaLnBrk="1" hangingPunct="1">
              <a:defRPr/>
            </a:pPr>
            <a:r>
              <a:rPr lang="ja-JP" altLang="en-US" sz="2800" dirty="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502B972D-AC66-4D48-9E10-4438412D6389}"/>
              </a:ext>
            </a:extLst>
          </p:cNvPr>
          <p:cNvSpPr txBox="1"/>
          <p:nvPr/>
        </p:nvSpPr>
        <p:spPr>
          <a:xfrm>
            <a:off x="2737448" y="2016860"/>
            <a:ext cx="184731" cy="584775"/>
          </a:xfrm>
          <a:prstGeom prst="rect">
            <a:avLst/>
          </a:prstGeom>
          <a:noFill/>
        </p:spPr>
        <p:txBody>
          <a:bodyPr wrap="none" rtlCol="0">
            <a:spAutoFit/>
          </a:bodyPr>
          <a:lstStyle/>
          <a:p>
            <a:endParaRPr lang="ja-JP" altLang="en-US" sz="32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aphicFrame>
        <p:nvGraphicFramePr>
          <p:cNvPr id="4" name="図表 3"/>
          <p:cNvGraphicFramePr/>
          <p:nvPr>
            <p:extLst>
              <p:ext uri="{D42A27DB-BD31-4B8C-83A1-F6EECF244321}">
                <p14:modId xmlns:p14="http://schemas.microsoft.com/office/powerpoint/2010/main" val="3002768228"/>
              </p:ext>
            </p:extLst>
          </p:nvPr>
        </p:nvGraphicFramePr>
        <p:xfrm>
          <a:off x="323528" y="1719289"/>
          <a:ext cx="8568952" cy="4220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図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68144" y="4464206"/>
            <a:ext cx="2224414" cy="2071485"/>
          </a:xfrm>
          <a:prstGeom prst="rect">
            <a:avLst/>
          </a:prstGeom>
        </p:spPr>
      </p:pic>
    </p:spTree>
    <p:extLst>
      <p:ext uri="{BB962C8B-B14F-4D97-AF65-F5344CB8AC3E}">
        <p14:creationId xmlns:p14="http://schemas.microsoft.com/office/powerpoint/2010/main" val="4129386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latin typeface="メイリオ" panose="020B0604030504040204" pitchFamily="50" charset="-128"/>
                <a:ea typeface="メイリオ" panose="020B0604030504040204" pitchFamily="50" charset="-128"/>
              </a:rPr>
              <a:pPr>
                <a:defRPr/>
              </a:pPr>
              <a:t>44</a:t>
            </a:fld>
            <a:endParaRPr lang="en-US" altLang="ja-JP" dirty="0">
              <a:latin typeface="メイリオ" panose="020B0604030504040204" pitchFamily="50" charset="-128"/>
              <a:ea typeface="メイリオ" panose="020B0604030504040204" pitchFamily="50" charset="-128"/>
            </a:endParaRPr>
          </a:p>
        </p:txBody>
      </p:sp>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19" y="4511970"/>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890717" y="2634533"/>
            <a:ext cx="8500442" cy="1877437"/>
          </a:xfrm>
          <a:prstGeom prst="rect">
            <a:avLst/>
          </a:prstGeom>
          <a:noFill/>
        </p:spPr>
        <p:txBody>
          <a:bodyPr wrap="square" rtlCol="0">
            <a:spAutoFit/>
          </a:bodyPr>
          <a:lstStyle/>
          <a:p>
            <a:r>
              <a:rPr lang="en-US" altLang="ja-JP" sz="7200" b="1" dirty="0">
                <a:latin typeface="メイリオ" panose="020B0604030504040204" pitchFamily="50" charset="-128"/>
                <a:ea typeface="メイリオ" panose="020B0604030504040204" pitchFamily="50" charset="-128"/>
              </a:rPr>
              <a:t>Ⅴ</a:t>
            </a:r>
            <a:r>
              <a:rPr lang="ja-JP" altLang="en-US" sz="7200" b="1" dirty="0">
                <a:latin typeface="メイリオ" panose="020B0604030504040204" pitchFamily="50" charset="-128"/>
                <a:ea typeface="メイリオ" panose="020B0604030504040204" pitchFamily="50" charset="-128"/>
              </a:rPr>
              <a:t>　さいごに</a:t>
            </a:r>
            <a:endParaRPr lang="en-US" altLang="ja-JP" sz="7200" b="1" dirty="0">
              <a:latin typeface="メイリオ" panose="020B0604030504040204" pitchFamily="50" charset="-128"/>
              <a:ea typeface="メイリオ" panose="020B0604030504040204" pitchFamily="50" charset="-128"/>
            </a:endParaRPr>
          </a:p>
          <a:p>
            <a:r>
              <a:rPr kumimoji="1" lang="ja-JP" altLang="en-US" sz="4400" b="1" dirty="0">
                <a:latin typeface="メイリオ" panose="020B0604030504040204" pitchFamily="50" charset="-128"/>
                <a:ea typeface="メイリオ" panose="020B0604030504040204" pitchFamily="50" charset="-128"/>
              </a:rPr>
              <a:t>～認知症の人を支えるために～</a:t>
            </a:r>
            <a:endParaRPr kumimoji="1" lang="ja-JP" altLang="en-US"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6250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角丸四角形吹き出し 2"/>
          <p:cNvSpPr/>
          <p:nvPr/>
        </p:nvSpPr>
        <p:spPr>
          <a:xfrm>
            <a:off x="382191" y="1342455"/>
            <a:ext cx="7070129" cy="3752853"/>
          </a:xfrm>
          <a:prstGeom prst="wedgeRoundRectCallout">
            <a:avLst>
              <a:gd name="adj1" fmla="val 54241"/>
              <a:gd name="adj2" fmla="val 3230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lang="ja-JP" altLang="en-US" sz="1350">
              <a:solidFill>
                <a:prstClr val="white"/>
              </a:solidFill>
              <a:latin typeface="メイリオ" panose="020B0604030504040204" pitchFamily="50" charset="-128"/>
              <a:ea typeface="メイリオ" panose="020B0604030504040204" pitchFamily="50" charset="-128"/>
            </a:endParaRPr>
          </a:p>
        </p:txBody>
      </p:sp>
      <p:sp>
        <p:nvSpPr>
          <p:cNvPr id="3075" name="タイトル 1"/>
          <p:cNvSpPr>
            <a:spLocks noGrp="1"/>
          </p:cNvSpPr>
          <p:nvPr>
            <p:ph type="title"/>
          </p:nvPr>
        </p:nvSpPr>
        <p:spPr>
          <a:xfrm>
            <a:off x="558403" y="431292"/>
            <a:ext cx="8356997" cy="617935"/>
          </a:xfrm>
        </p:spPr>
        <p:txBody>
          <a:bodyPr>
            <a:normAutofit fontScale="90000"/>
          </a:bodyPr>
          <a:lstStyle/>
          <a:p>
            <a:pPr algn="ctr" eaLnBrk="1" hangingPunct="1"/>
            <a:r>
              <a:rPr lang="ja-JP" altLang="en-US" b="1" dirty="0">
                <a:solidFill>
                  <a:schemeClr val="bg1"/>
                </a:solidFill>
                <a:latin typeface="メイリオ" panose="020B0604030504040204" pitchFamily="50" charset="-128"/>
                <a:ea typeface="メイリオ" panose="020B0604030504040204" pitchFamily="50" charset="-128"/>
              </a:rPr>
              <a:t>知っていますか？“ヘルプマーク”</a:t>
            </a:r>
          </a:p>
        </p:txBody>
      </p:sp>
      <p:sp>
        <p:nvSpPr>
          <p:cNvPr id="3076" name="テキスト ボックス 2"/>
          <p:cNvSpPr txBox="1">
            <a:spLocks noChangeArrowheads="1"/>
          </p:cNvSpPr>
          <p:nvPr/>
        </p:nvSpPr>
        <p:spPr bwMode="auto">
          <a:xfrm>
            <a:off x="558403" y="1478789"/>
            <a:ext cx="77985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9pPr>
          </a:lstStyle>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外見では健康そうに見えても、難病や内部障害などで配慮が</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必要な方がいます。困ったときに自分から助けを求めることが</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苦手な方もいらっしゃいます。これは</a:t>
            </a:r>
            <a:r>
              <a:rPr lang="ja-JP" altLang="en-US" sz="1800" b="1" dirty="0">
                <a:solidFill>
                  <a:srgbClr val="FF0000"/>
                </a:solidFill>
                <a:latin typeface="メイリオ" panose="020B0604030504040204" pitchFamily="50" charset="-128"/>
                <a:ea typeface="メイリオ" panose="020B0604030504040204" pitchFamily="50" charset="-128"/>
              </a:rPr>
              <a:t>援助が必要なこと</a:t>
            </a:r>
            <a:r>
              <a:rPr lang="ja-JP" altLang="en-US" sz="1800" dirty="0">
                <a:solidFill>
                  <a:prstClr val="black"/>
                </a:solidFill>
                <a:latin typeface="メイリオ" panose="020B0604030504040204" pitchFamily="50" charset="-128"/>
                <a:ea typeface="メイリオ" panose="020B0604030504040204" pitchFamily="50" charset="-128"/>
              </a:rPr>
              <a:t>を周囲の</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人に知ってもらうためのマークです。</a:t>
            </a:r>
            <a:endParaRPr lang="en-US" altLang="ja-JP" sz="1800" dirty="0">
              <a:solidFill>
                <a:srgbClr val="EE1C23"/>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例えば・・・こんな方にお渡ししています。</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a:t>
            </a:r>
            <a:r>
              <a:rPr lang="ja-JP" altLang="en-US" sz="1800" b="1" dirty="0">
                <a:solidFill>
                  <a:srgbClr val="FF0000"/>
                </a:solidFill>
                <a:latin typeface="メイリオ" panose="020B0604030504040204" pitchFamily="50" charset="-128"/>
                <a:ea typeface="メイリオ" panose="020B0604030504040204" pitchFamily="50" charset="-128"/>
              </a:rPr>
              <a:t>認知症の人</a:t>
            </a:r>
            <a:endParaRPr lang="en-US" altLang="ja-JP" sz="1800" b="1" dirty="0">
              <a:solidFill>
                <a:srgbClr val="FF0000"/>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・高齢で体が不自由な人</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・目や耳、言語の障害、内部障害や難病、知的障害、精神障害、</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　発達障害など、外見では不自由さや障害に気づかれない人</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・妊産婦の人</a:t>
            </a:r>
            <a:endParaRPr lang="en-US" altLang="ja-JP" sz="1800" dirty="0">
              <a:solidFill>
                <a:prstClr val="black"/>
              </a:solidFill>
              <a:latin typeface="メイリオ" panose="020B0604030504040204" pitchFamily="50" charset="-128"/>
              <a:ea typeface="メイリオ" panose="020B0604030504040204" pitchFamily="50" charset="-128"/>
            </a:endParaRPr>
          </a:p>
          <a:p>
            <a:pPr defTabSz="685800">
              <a:lnSpc>
                <a:spcPct val="100000"/>
              </a:lnSpc>
              <a:spcBef>
                <a:spcPct val="0"/>
              </a:spcBef>
              <a:buNone/>
            </a:pPr>
            <a:r>
              <a:rPr lang="ja-JP" altLang="en-US" sz="1800" dirty="0">
                <a:solidFill>
                  <a:prstClr val="black"/>
                </a:solidFill>
                <a:latin typeface="メイリオ" panose="020B0604030504040204" pitchFamily="50" charset="-128"/>
                <a:ea typeface="メイリオ" panose="020B0604030504040204" pitchFamily="50" charset="-128"/>
              </a:rPr>
              <a:t>・けがなどにより身体が不自由な人</a:t>
            </a:r>
            <a:endParaRPr lang="en-US" altLang="ja-JP" sz="1800" dirty="0">
              <a:solidFill>
                <a:prstClr val="black"/>
              </a:solidFill>
              <a:latin typeface="メイリオ" panose="020B0604030504040204" pitchFamily="50" charset="-128"/>
              <a:ea typeface="メイリオ" panose="020B0604030504040204" pitchFamily="50" charset="-128"/>
            </a:endParaRPr>
          </a:p>
        </p:txBody>
      </p:sp>
      <p:pic>
        <p:nvPicPr>
          <p:cNvPr id="3077" name="図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97" y="347521"/>
            <a:ext cx="354806" cy="56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165482">
            <a:off x="7424833" y="3082709"/>
            <a:ext cx="1744867" cy="240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テキスト ボックス 1"/>
          <p:cNvSpPr txBox="1">
            <a:spLocks noChangeArrowheads="1"/>
          </p:cNvSpPr>
          <p:nvPr/>
        </p:nvSpPr>
        <p:spPr bwMode="auto">
          <a:xfrm>
            <a:off x="-37182" y="5475300"/>
            <a:ext cx="91766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游ゴシック" panose="020B0400000000000000" pitchFamily="50" charset="-128"/>
                <a:ea typeface="游ゴシック" panose="020B0400000000000000" pitchFamily="50" charset="-128"/>
              </a:defRPr>
            </a:lvl1pPr>
            <a:lvl2pPr marL="742950" indent="-285750">
              <a:defRPr kumimoji="1">
                <a:solidFill>
                  <a:schemeClr val="tx1"/>
                </a:solidFill>
                <a:latin typeface="游ゴシック" panose="020B0400000000000000" pitchFamily="50" charset="-128"/>
                <a:ea typeface="游ゴシック" panose="020B0400000000000000" pitchFamily="50" charset="-128"/>
              </a:defRPr>
            </a:lvl2pPr>
            <a:lvl3pPr marL="1143000" indent="-228600">
              <a:defRPr kumimoji="1">
                <a:solidFill>
                  <a:schemeClr val="tx1"/>
                </a:solidFill>
                <a:latin typeface="游ゴシック" panose="020B0400000000000000" pitchFamily="50" charset="-128"/>
                <a:ea typeface="游ゴシック" panose="020B0400000000000000" pitchFamily="50" charset="-128"/>
              </a:defRPr>
            </a:lvl3pPr>
            <a:lvl4pPr marL="1600200" indent="-228600">
              <a:defRPr kumimoji="1">
                <a:solidFill>
                  <a:schemeClr val="tx1"/>
                </a:solidFill>
                <a:latin typeface="游ゴシック" panose="020B0400000000000000" pitchFamily="50" charset="-128"/>
                <a:ea typeface="游ゴシック" panose="020B0400000000000000" pitchFamily="50" charset="-128"/>
              </a:defRPr>
            </a:lvl4pPr>
            <a:lvl5pPr marL="2057400" indent="-228600">
              <a:defRPr kumimoji="1">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spcBef>
                <a:spcPct val="0"/>
              </a:spcBef>
              <a:spcAft>
                <a:spcPct val="0"/>
              </a:spcAft>
              <a:defRPr kumimoji="1">
                <a:solidFill>
                  <a:schemeClr val="tx1"/>
                </a:solidFill>
                <a:latin typeface="游ゴシック" panose="020B0400000000000000" pitchFamily="50" charset="-128"/>
                <a:ea typeface="游ゴシック" panose="020B0400000000000000" pitchFamily="50" charset="-128"/>
              </a:defRPr>
            </a:lvl9pPr>
          </a:lstStyle>
          <a:p>
            <a:pPr defTabSz="685800" eaLnBrk="0" hangingPunct="0"/>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困っている人をみかけたら</a:t>
            </a:r>
            <a:r>
              <a:rPr lang="ja-JP" altLang="en-US" b="1" dirty="0">
                <a:latin typeface="メイリオ" panose="020B0604030504040204" pitchFamily="50" charset="-128"/>
                <a:ea typeface="メイリオ" panose="020B0604030504040204" pitchFamily="50" charset="-128"/>
              </a:rPr>
              <a:t>「</a:t>
            </a:r>
            <a:r>
              <a:rPr lang="ja-JP" altLang="en-US" b="1" u="sng" dirty="0">
                <a:latin typeface="メイリオ" panose="020B0604030504040204" pitchFamily="50" charset="-128"/>
                <a:ea typeface="メイリオ" panose="020B0604030504040204" pitchFamily="50" charset="-128"/>
              </a:rPr>
              <a:t>何かお手伝いできることはありませんか？</a:t>
            </a:r>
            <a:r>
              <a:rPr lang="ja-JP" altLang="en-US" b="1"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と声をかけてみてください。必要としている配慮の内容も様々です。マークの裏面に必要な内容を書いてあることがあります。</a:t>
            </a:r>
          </a:p>
        </p:txBody>
      </p:sp>
    </p:spTree>
    <p:extLst>
      <p:ext uri="{BB962C8B-B14F-4D97-AF65-F5344CB8AC3E}">
        <p14:creationId xmlns:p14="http://schemas.microsoft.com/office/powerpoint/2010/main" val="1100606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55576" y="629816"/>
            <a:ext cx="8229600" cy="1143000"/>
          </a:xfrm>
          <a:noFill/>
        </p:spPr>
        <p:txBody>
          <a:bodyPr>
            <a:normAutofit fontScale="90000"/>
          </a:bodyPr>
          <a:lstStyle/>
          <a:p>
            <a:pPr eaLnBrk="1" hangingPunct="1"/>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明石市内には合計６か所の</a:t>
            </a:r>
            <a:br>
              <a:rPr lang="en-US" altLang="ja-JP"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40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地域総合支援センターがあります</a:t>
            </a:r>
          </a:p>
        </p:txBody>
      </p:sp>
      <p:sp>
        <p:nvSpPr>
          <p:cNvPr id="3" name="スライド番号プレースホルダー 2">
            <a:extLst>
              <a:ext uri="{FF2B5EF4-FFF2-40B4-BE49-F238E27FC236}">
                <a16:creationId xmlns:a16="http://schemas.microsoft.com/office/drawing/2014/main" id="{48A89E48-4835-4708-ABFD-89CBAB60A0C3}"/>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46</a:t>
            </a:fld>
            <a:endParaRPr lang="en-US" altLang="ja-JP" dirty="0">
              <a:latin typeface="メイリオ" panose="020B0604030504040204" pitchFamily="50" charset="-128"/>
              <a:ea typeface="メイリオ" panose="020B0604030504040204" pitchFamily="50" charset="-128"/>
            </a:endParaRPr>
          </a:p>
        </p:txBody>
      </p:sp>
      <p:pic>
        <p:nvPicPr>
          <p:cNvPr id="31747" name="Picture 5" descr="図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1649367"/>
            <a:ext cx="74168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星 5 1"/>
          <p:cNvSpPr/>
          <p:nvPr/>
        </p:nvSpPr>
        <p:spPr>
          <a:xfrm>
            <a:off x="2051720" y="3208784"/>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星 5 4"/>
          <p:cNvSpPr/>
          <p:nvPr/>
        </p:nvSpPr>
        <p:spPr>
          <a:xfrm>
            <a:off x="5292080" y="5220816"/>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星 5 5"/>
          <p:cNvSpPr/>
          <p:nvPr/>
        </p:nvSpPr>
        <p:spPr>
          <a:xfrm>
            <a:off x="3851920" y="4365104"/>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星 5 6"/>
          <p:cNvSpPr/>
          <p:nvPr/>
        </p:nvSpPr>
        <p:spPr>
          <a:xfrm>
            <a:off x="7740352" y="5373216"/>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星 5 7"/>
          <p:cNvSpPr/>
          <p:nvPr/>
        </p:nvSpPr>
        <p:spPr>
          <a:xfrm>
            <a:off x="6588224" y="5805264"/>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星 5 8"/>
          <p:cNvSpPr/>
          <p:nvPr/>
        </p:nvSpPr>
        <p:spPr>
          <a:xfrm>
            <a:off x="2627784" y="3064768"/>
            <a:ext cx="144016" cy="144016"/>
          </a:xfrm>
          <a:prstGeom prst="star5">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72ACB1C-C264-4698-9ABF-2A938300C523}"/>
              </a:ext>
            </a:extLst>
          </p:cNvPr>
          <p:cNvGraphicFramePr>
            <a:graphicFrameLocks noGrp="1"/>
          </p:cNvGraphicFramePr>
          <p:nvPr>
            <p:extLst>
              <p:ext uri="{D42A27DB-BD31-4B8C-83A1-F6EECF244321}">
                <p14:modId xmlns:p14="http://schemas.microsoft.com/office/powerpoint/2010/main" val="2889083050"/>
              </p:ext>
            </p:extLst>
          </p:nvPr>
        </p:nvGraphicFramePr>
        <p:xfrm>
          <a:off x="395536" y="764408"/>
          <a:ext cx="8496944" cy="5544912"/>
        </p:xfrm>
        <a:graphic>
          <a:graphicData uri="http://schemas.openxmlformats.org/drawingml/2006/table">
            <a:tbl>
              <a:tblPr firstRow="1" bandRow="1">
                <a:tableStyleId>{21E4AEA4-8DFA-4A89-87EB-49C32662AFE0}</a:tableStyleId>
              </a:tblPr>
              <a:tblGrid>
                <a:gridCol w="6048672">
                  <a:extLst>
                    <a:ext uri="{9D8B030D-6E8A-4147-A177-3AD203B41FA5}">
                      <a16:colId xmlns:a16="http://schemas.microsoft.com/office/drawing/2014/main" val="1934858959"/>
                    </a:ext>
                  </a:extLst>
                </a:gridCol>
                <a:gridCol w="2448272">
                  <a:extLst>
                    <a:ext uri="{9D8B030D-6E8A-4147-A177-3AD203B41FA5}">
                      <a16:colId xmlns:a16="http://schemas.microsoft.com/office/drawing/2014/main" val="2916236877"/>
                    </a:ext>
                  </a:extLst>
                </a:gridCol>
              </a:tblGrid>
              <a:tr h="683484">
                <a:tc>
                  <a:txBody>
                    <a:bodyPr/>
                    <a:lstStyle/>
                    <a:p>
                      <a:pPr algn="ctr"/>
                      <a:r>
                        <a:rPr kumimoji="1" lang="ja-JP" altLang="en-US" sz="2400" dirty="0">
                          <a:solidFill>
                            <a:schemeClr val="bg1"/>
                          </a:solidFill>
                          <a:latin typeface="メイリオ" panose="020B0604030504040204" pitchFamily="50" charset="-128"/>
                          <a:ea typeface="メイリオ" panose="020B0604030504040204" pitchFamily="50" charset="-128"/>
                        </a:rPr>
                        <a:t>相談窓口</a:t>
                      </a:r>
                    </a:p>
                  </a:txBody>
                  <a:tcPr anchor="ctr">
                    <a:solidFill>
                      <a:srgbClr val="FF9933"/>
                    </a:solidFill>
                  </a:tcPr>
                </a:tc>
                <a:tc>
                  <a:txBody>
                    <a:bodyPr/>
                    <a:lstStyle/>
                    <a:p>
                      <a:pPr algn="ctr"/>
                      <a:r>
                        <a:rPr kumimoji="1" lang="ja-JP" altLang="en-US" sz="2400" dirty="0">
                          <a:solidFill>
                            <a:schemeClr val="bg1"/>
                          </a:solidFill>
                          <a:latin typeface="メイリオ" panose="020B0604030504040204" pitchFamily="50" charset="-128"/>
                          <a:ea typeface="メイリオ" panose="020B0604030504040204" pitchFamily="50" charset="-128"/>
                        </a:rPr>
                        <a:t>電話番号</a:t>
                      </a:r>
                    </a:p>
                  </a:txBody>
                  <a:tcPr anchor="ctr">
                    <a:solidFill>
                      <a:srgbClr val="FF9933"/>
                    </a:solidFill>
                  </a:tcPr>
                </a:tc>
                <a:extLst>
                  <a:ext uri="{0D108BD9-81ED-4DB2-BD59-A6C34878D82A}">
                    <a16:rowId xmlns:a16="http://schemas.microsoft.com/office/drawing/2014/main" val="936276132"/>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あさぎり・おおくら総合支援センター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（朝霧・大蔵地区）　　　　　　</a:t>
                      </a:r>
                    </a:p>
                  </a:txBody>
                  <a:tcPr anchor="ctr">
                    <a:solidFill>
                      <a:srgbClr val="FF9933">
                        <a:alpha val="50196"/>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915-0091</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50196"/>
                      </a:srgbClr>
                    </a:solidFill>
                  </a:tcPr>
                </a:tc>
                <a:extLst>
                  <a:ext uri="{0D108BD9-81ED-4DB2-BD59-A6C34878D82A}">
                    <a16:rowId xmlns:a16="http://schemas.microsoft.com/office/drawing/2014/main" val="1898223395"/>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きんじょう・きぬがわ総合支援センター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（錦城・衣川地区）　　　  　　</a:t>
                      </a:r>
                    </a:p>
                  </a:txBody>
                  <a:tcPr anchor="ctr">
                    <a:solidFill>
                      <a:srgbClr val="FF9933">
                        <a:alpha val="20000"/>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915-2631</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20000"/>
                      </a:srgbClr>
                    </a:solidFill>
                  </a:tcPr>
                </a:tc>
                <a:extLst>
                  <a:ext uri="{0D108BD9-81ED-4DB2-BD59-A6C34878D82A}">
                    <a16:rowId xmlns:a16="http://schemas.microsoft.com/office/drawing/2014/main" val="27153933"/>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にしあかし総合支援センター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（望海・野々池地区）</a:t>
                      </a:r>
                    </a:p>
                  </a:txBody>
                  <a:tcPr anchor="ctr">
                    <a:solidFill>
                      <a:srgbClr val="FF9933">
                        <a:alpha val="50196"/>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924-9113</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50196"/>
                      </a:srgbClr>
                    </a:solidFill>
                  </a:tcPr>
                </a:tc>
                <a:extLst>
                  <a:ext uri="{0D108BD9-81ED-4DB2-BD59-A6C34878D82A}">
                    <a16:rowId xmlns:a16="http://schemas.microsoft.com/office/drawing/2014/main" val="1491600897"/>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おおくぼ総合支援センター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（大久保・大久保北・高丘・江井島地区）</a:t>
                      </a:r>
                    </a:p>
                  </a:txBody>
                  <a:tcPr anchor="ctr">
                    <a:solidFill>
                      <a:srgbClr val="FF9933">
                        <a:alpha val="20000"/>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934-8986</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20000"/>
                      </a:srgbClr>
                    </a:solidFill>
                  </a:tcPr>
                </a:tc>
                <a:extLst>
                  <a:ext uri="{0D108BD9-81ED-4DB2-BD59-A6C34878D82A}">
                    <a16:rowId xmlns:a16="http://schemas.microsoft.com/office/drawing/2014/main" val="2801826398"/>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うおずみ総合支援センター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（魚住・魚住東地区）</a:t>
                      </a:r>
                    </a:p>
                  </a:txBody>
                  <a:tcPr anchor="ctr">
                    <a:solidFill>
                      <a:srgbClr val="FF9933">
                        <a:alpha val="50196"/>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948-5081</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50196"/>
                      </a:srgbClr>
                    </a:solidFill>
                  </a:tcPr>
                </a:tc>
                <a:extLst>
                  <a:ext uri="{0D108BD9-81ED-4DB2-BD59-A6C34878D82A}">
                    <a16:rowId xmlns:a16="http://schemas.microsoft.com/office/drawing/2014/main" val="2113112184"/>
                  </a:ext>
                </a:extLst>
              </a:tr>
              <a:tr h="810238">
                <a:tc>
                  <a:txBody>
                    <a:bodyPr/>
                    <a:lstStyle/>
                    <a:p>
                      <a:pPr algn="ctr"/>
                      <a:r>
                        <a:rPr kumimoji="1" lang="ja-JP" altLang="en-US" sz="2000" b="1" dirty="0">
                          <a:latin typeface="メイリオ" panose="020B0604030504040204" pitchFamily="50" charset="-128"/>
                          <a:ea typeface="メイリオ" panose="020B0604030504040204" pitchFamily="50" charset="-128"/>
                        </a:rPr>
                        <a:t>ふたみ総合支援センター</a:t>
                      </a:r>
                      <a:endParaRPr kumimoji="1" lang="en-US" altLang="ja-JP" sz="2000" b="1" dirty="0">
                        <a:latin typeface="メイリオ" panose="020B0604030504040204" pitchFamily="50" charset="-128"/>
                        <a:ea typeface="メイリオ" panose="020B0604030504040204" pitchFamily="50" charset="-128"/>
                      </a:endParaRPr>
                    </a:p>
                    <a:p>
                      <a:pPr algn="ctr"/>
                      <a:r>
                        <a:rPr kumimoji="1" lang="ja-JP" altLang="en-US" sz="2000" b="1" dirty="0">
                          <a:latin typeface="メイリオ" panose="020B0604030504040204" pitchFamily="50" charset="-128"/>
                          <a:ea typeface="メイリオ" panose="020B0604030504040204" pitchFamily="50" charset="-128"/>
                        </a:rPr>
                        <a:t>（二見地区）　　  　　　　　　　　　</a:t>
                      </a:r>
                    </a:p>
                  </a:txBody>
                  <a:tcPr anchor="ctr">
                    <a:solidFill>
                      <a:srgbClr val="FF9933">
                        <a:alpha val="20000"/>
                      </a:srgbClr>
                    </a:solidFill>
                  </a:tcPr>
                </a:tc>
                <a:tc>
                  <a:txBody>
                    <a:bodyPr/>
                    <a:lstStyle/>
                    <a:p>
                      <a:pPr algn="ctr"/>
                      <a:r>
                        <a:rPr kumimoji="1" lang="en-US" altLang="ja-JP" sz="2000" b="1" dirty="0">
                          <a:latin typeface="メイリオ" panose="020B0604030504040204" pitchFamily="50" charset="-128"/>
                          <a:ea typeface="メイリオ" panose="020B0604030504040204" pitchFamily="50" charset="-128"/>
                        </a:rPr>
                        <a:t>945-3170</a:t>
                      </a:r>
                      <a:endParaRPr kumimoji="1" lang="ja-JP" altLang="en-US" sz="2000" b="1" dirty="0">
                        <a:latin typeface="メイリオ" panose="020B0604030504040204" pitchFamily="50" charset="-128"/>
                        <a:ea typeface="メイリオ" panose="020B0604030504040204" pitchFamily="50" charset="-128"/>
                      </a:endParaRPr>
                    </a:p>
                  </a:txBody>
                  <a:tcPr anchor="ctr">
                    <a:solidFill>
                      <a:srgbClr val="FF9933">
                        <a:alpha val="20000"/>
                      </a:srgbClr>
                    </a:solidFill>
                  </a:tcPr>
                </a:tc>
                <a:extLst>
                  <a:ext uri="{0D108BD9-81ED-4DB2-BD59-A6C34878D82A}">
                    <a16:rowId xmlns:a16="http://schemas.microsoft.com/office/drawing/2014/main" val="1804157942"/>
                  </a:ext>
                </a:extLst>
              </a:tr>
            </a:tbl>
          </a:graphicData>
        </a:graphic>
      </p:graphicFrame>
      <p:sp>
        <p:nvSpPr>
          <p:cNvPr id="4" name="Rectangle 2">
            <a:extLst>
              <a:ext uri="{FF2B5EF4-FFF2-40B4-BE49-F238E27FC236}">
                <a16:creationId xmlns:a16="http://schemas.microsoft.com/office/drawing/2014/main" id="{568E8429-4E67-4D4E-84F4-500797759E09}"/>
              </a:ext>
            </a:extLst>
          </p:cNvPr>
          <p:cNvSpPr txBox="1">
            <a:spLocks noChangeArrowheads="1"/>
          </p:cNvSpPr>
          <p:nvPr/>
        </p:nvSpPr>
        <p:spPr>
          <a:xfrm>
            <a:off x="469504" y="33958"/>
            <a:ext cx="82296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相談窓口</a:t>
            </a:r>
          </a:p>
        </p:txBody>
      </p:sp>
      <p:sp>
        <p:nvSpPr>
          <p:cNvPr id="3" name="スライド番号プレースホルダー 2">
            <a:extLst>
              <a:ext uri="{FF2B5EF4-FFF2-40B4-BE49-F238E27FC236}">
                <a16:creationId xmlns:a16="http://schemas.microsoft.com/office/drawing/2014/main" id="{1DAC507D-CA6B-4D87-B754-0F528925006D}"/>
              </a:ext>
            </a:extLst>
          </p:cNvPr>
          <p:cNvSpPr>
            <a:spLocks noGrp="1"/>
          </p:cNvSpPr>
          <p:nvPr>
            <p:ph type="sldNum" sz="quarter" idx="12"/>
          </p:nvPr>
        </p:nvSpPr>
        <p:spPr/>
        <p:txBody>
          <a:bodyPr/>
          <a:lstStyle/>
          <a:p>
            <a:pPr>
              <a:defRPr/>
            </a:pPr>
            <a:fld id="{CDA368CD-E792-4F62-9060-FD57B49AB361}" type="slidenum">
              <a:rPr lang="en-US" altLang="ja-JP" smtClean="0">
                <a:latin typeface="メイリオ" panose="020B0604030504040204" pitchFamily="50" charset="-128"/>
                <a:ea typeface="メイリオ" panose="020B0604030504040204" pitchFamily="50" charset="-128"/>
              </a:rPr>
              <a:pPr>
                <a:defRPr/>
              </a:pPr>
              <a:t>47</a:t>
            </a:fld>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89122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472ACB1C-C264-4698-9ABF-2A938300C523}"/>
              </a:ext>
            </a:extLst>
          </p:cNvPr>
          <p:cNvGraphicFramePr>
            <a:graphicFrameLocks noGrp="1"/>
          </p:cNvGraphicFramePr>
          <p:nvPr>
            <p:extLst>
              <p:ext uri="{D42A27DB-BD31-4B8C-83A1-F6EECF244321}">
                <p14:modId xmlns:p14="http://schemas.microsoft.com/office/powerpoint/2010/main" val="3186989544"/>
              </p:ext>
            </p:extLst>
          </p:nvPr>
        </p:nvGraphicFramePr>
        <p:xfrm>
          <a:off x="323528" y="1052736"/>
          <a:ext cx="8496944" cy="5256581"/>
        </p:xfrm>
        <a:graphic>
          <a:graphicData uri="http://schemas.openxmlformats.org/drawingml/2006/table">
            <a:tbl>
              <a:tblPr firstRow="1" bandRow="1">
                <a:tableStyleId>{21E4AEA4-8DFA-4A89-87EB-49C32662AFE0}</a:tableStyleId>
              </a:tblPr>
              <a:tblGrid>
                <a:gridCol w="5832648">
                  <a:extLst>
                    <a:ext uri="{9D8B030D-6E8A-4147-A177-3AD203B41FA5}">
                      <a16:colId xmlns:a16="http://schemas.microsoft.com/office/drawing/2014/main" val="1934858959"/>
                    </a:ext>
                  </a:extLst>
                </a:gridCol>
                <a:gridCol w="2664296">
                  <a:extLst>
                    <a:ext uri="{9D8B030D-6E8A-4147-A177-3AD203B41FA5}">
                      <a16:colId xmlns:a16="http://schemas.microsoft.com/office/drawing/2014/main" val="2916236877"/>
                    </a:ext>
                  </a:extLst>
                </a:gridCol>
              </a:tblGrid>
              <a:tr h="712791">
                <a:tc>
                  <a:txBody>
                    <a:bodyPr/>
                    <a:lstStyle/>
                    <a:p>
                      <a:pPr algn="ctr"/>
                      <a:r>
                        <a:rPr kumimoji="1" lang="ja-JP" altLang="en-US" sz="2400" dirty="0">
                          <a:latin typeface="メイリオ" panose="020B0604030504040204" pitchFamily="50" charset="-128"/>
                          <a:ea typeface="メイリオ" panose="020B0604030504040204" pitchFamily="50" charset="-128"/>
                        </a:rPr>
                        <a:t>相談窓口</a:t>
                      </a:r>
                    </a:p>
                  </a:txBody>
                  <a:tcPr anchor="ctr"/>
                </a:tc>
                <a:tc>
                  <a:txBody>
                    <a:bodyPr/>
                    <a:lstStyle/>
                    <a:p>
                      <a:pPr algn="ctr"/>
                      <a:r>
                        <a:rPr kumimoji="1" lang="ja-JP" altLang="en-US" sz="2400" dirty="0">
                          <a:latin typeface="メイリオ" panose="020B0604030504040204" pitchFamily="50" charset="-128"/>
                          <a:ea typeface="メイリオ" panose="020B0604030504040204" pitchFamily="50" charset="-128"/>
                        </a:rPr>
                        <a:t>電話番号</a:t>
                      </a:r>
                    </a:p>
                  </a:txBody>
                  <a:tcPr anchor="ctr"/>
                </a:tc>
                <a:extLst>
                  <a:ext uri="{0D108BD9-81ED-4DB2-BD59-A6C34878D82A}">
                    <a16:rowId xmlns:a16="http://schemas.microsoft.com/office/drawing/2014/main" val="936276132"/>
                  </a:ext>
                </a:extLst>
              </a:tr>
              <a:tr h="908758">
                <a:tc>
                  <a:txBody>
                    <a:bodyPr/>
                    <a:lstStyle/>
                    <a:p>
                      <a:pPr algn="ctr"/>
                      <a:r>
                        <a:rPr kumimoji="1" lang="ja-JP" altLang="en-US" sz="2400" b="1" dirty="0">
                          <a:latin typeface="メイリオ" panose="020B0604030504040204" pitchFamily="50" charset="-128"/>
                          <a:ea typeface="メイリオ" panose="020B0604030504040204" pitchFamily="50" charset="-128"/>
                        </a:rPr>
                        <a:t>明石市役所　高齢者総合支援室</a:t>
                      </a:r>
                      <a:endParaRPr kumimoji="1" lang="en-US" altLang="ja-JP" sz="2400" b="1" dirty="0">
                        <a:latin typeface="メイリオ" panose="020B0604030504040204" pitchFamily="50" charset="-128"/>
                        <a:ea typeface="メイリオ" panose="020B0604030504040204" pitchFamily="50" charset="-128"/>
                      </a:endParaRPr>
                    </a:p>
                    <a:p>
                      <a:pPr algn="ctr"/>
                      <a:r>
                        <a:rPr kumimoji="1" lang="ja-JP" altLang="en-US" sz="2400" b="1" dirty="0">
                          <a:latin typeface="メイリオ" panose="020B0604030504040204" pitchFamily="50" charset="-128"/>
                          <a:ea typeface="メイリオ" panose="020B0604030504040204" pitchFamily="50" charset="-128"/>
                        </a:rPr>
                        <a:t>　　</a:t>
                      </a:r>
                      <a:r>
                        <a:rPr kumimoji="1" lang="zh-CN" altLang="en-US" sz="2400" b="1" dirty="0">
                          <a:latin typeface="メイリオ" panose="020B0604030504040204" pitchFamily="50" charset="-128"/>
                          <a:ea typeface="メイリオ" panose="020B0604030504040204" pitchFamily="50" charset="-128"/>
                        </a:rPr>
                        <a:t>（高年福祉担当）</a:t>
                      </a:r>
                      <a:endParaRPr kumimoji="1" lang="ja-JP" altLang="en-US" sz="2400" b="1"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918-5288</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898223395"/>
                  </a:ext>
                </a:extLst>
              </a:tr>
              <a:tr h="908758">
                <a:tc>
                  <a:txBody>
                    <a:bodyPr/>
                    <a:lstStyle/>
                    <a:p>
                      <a:pPr algn="ctr"/>
                      <a:r>
                        <a:rPr kumimoji="1" lang="zh-CN" altLang="en-US" sz="2400" b="1" dirty="0">
                          <a:latin typeface="メイリオ" panose="020B0604030504040204" pitchFamily="50" charset="-128"/>
                          <a:ea typeface="メイリオ" panose="020B0604030504040204" pitchFamily="50" charset="-128"/>
                        </a:rPr>
                        <a:t>明石市役所　高齢者総合支援室</a:t>
                      </a:r>
                      <a:endParaRPr kumimoji="1" lang="en-US" altLang="zh-CN" sz="2400" b="1" dirty="0">
                        <a:latin typeface="メイリオ" panose="020B0604030504040204" pitchFamily="50" charset="-128"/>
                        <a:ea typeface="メイリオ" panose="020B0604030504040204" pitchFamily="50" charset="-128"/>
                      </a:endParaRPr>
                    </a:p>
                    <a:p>
                      <a:pPr algn="ctr"/>
                      <a:r>
                        <a:rPr kumimoji="1" lang="ja-JP" altLang="en-US" sz="2400" b="1" dirty="0">
                          <a:latin typeface="メイリオ" panose="020B0604030504040204" pitchFamily="50" charset="-128"/>
                          <a:ea typeface="メイリオ" panose="020B0604030504040204" pitchFamily="50" charset="-128"/>
                        </a:rPr>
                        <a:t>　　</a:t>
                      </a:r>
                      <a:r>
                        <a:rPr kumimoji="1" lang="zh-CN" altLang="en-US" sz="2400" b="1" dirty="0">
                          <a:latin typeface="メイリオ" panose="020B0604030504040204" pitchFamily="50" charset="-128"/>
                          <a:ea typeface="メイリオ" panose="020B0604030504040204" pitchFamily="50" charset="-128"/>
                        </a:rPr>
                        <a:t>（介護保険担当）</a:t>
                      </a:r>
                      <a:endParaRPr kumimoji="1" lang="ja-JP" altLang="en-US" sz="2400" b="1"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918-5091</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7153933"/>
                  </a:ext>
                </a:extLst>
              </a:tr>
              <a:tr h="908758">
                <a:tc>
                  <a:txBody>
                    <a:bodyPr/>
                    <a:lstStyle/>
                    <a:p>
                      <a:pPr algn="ctr"/>
                      <a:r>
                        <a:rPr kumimoji="1" lang="zh-TW" altLang="en-US" sz="2400" b="1" dirty="0">
                          <a:latin typeface="メイリオ" panose="020B0604030504040204" pitchFamily="50" charset="-128"/>
                          <a:ea typeface="メイリオ" panose="020B0604030504040204" pitchFamily="50" charset="-128"/>
                        </a:rPr>
                        <a:t>認知症総合相談</a:t>
                      </a:r>
                      <a:r>
                        <a:rPr kumimoji="1" lang="ja-JP" altLang="en-US" sz="2400" b="1" dirty="0">
                          <a:latin typeface="メイリオ" panose="020B0604030504040204" pitchFamily="50" charset="-128"/>
                          <a:ea typeface="メイリオ" panose="020B0604030504040204" pitchFamily="50" charset="-128"/>
                        </a:rPr>
                        <a:t>ダイヤル</a:t>
                      </a:r>
                      <a:endParaRPr kumimoji="1" lang="zh-TW" altLang="en-US" sz="2400" b="1"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926-2200</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491600897"/>
                  </a:ext>
                </a:extLst>
              </a:tr>
              <a:tr h="908758">
                <a:tc>
                  <a:txBody>
                    <a:bodyPr/>
                    <a:lstStyle/>
                    <a:p>
                      <a:pPr algn="ctr"/>
                      <a:r>
                        <a:rPr kumimoji="1" lang="ja-JP" altLang="en-US" sz="2400" b="1" dirty="0">
                          <a:latin typeface="メイリオ" panose="020B0604030504040204" pitchFamily="50" charset="-128"/>
                          <a:ea typeface="メイリオ" panose="020B0604030504040204" pitchFamily="50" charset="-128"/>
                        </a:rPr>
                        <a:t>明石市後見支援センター</a:t>
                      </a: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924-9151</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01826398"/>
                  </a:ext>
                </a:extLst>
              </a:tr>
              <a:tr h="908758">
                <a:tc>
                  <a:txBody>
                    <a:bodyPr/>
                    <a:lstStyle/>
                    <a:p>
                      <a:pPr algn="ctr"/>
                      <a:r>
                        <a:rPr kumimoji="1" lang="ja-JP" altLang="en-US" sz="2400" b="1" dirty="0">
                          <a:latin typeface="メイリオ" panose="020B0604030504040204" pitchFamily="50" charset="-128"/>
                          <a:ea typeface="メイリオ" panose="020B0604030504040204" pitchFamily="50" charset="-128"/>
                        </a:rPr>
                        <a:t>あかし消費生活センター</a:t>
                      </a:r>
                    </a:p>
                  </a:txBody>
                  <a:tcPr anchor="ctr"/>
                </a:tc>
                <a:tc>
                  <a:txBody>
                    <a:bodyPr/>
                    <a:lstStyle/>
                    <a:p>
                      <a:pPr algn="ctr"/>
                      <a:r>
                        <a:rPr kumimoji="1" lang="en-US" altLang="ja-JP" sz="2400" b="1" dirty="0">
                          <a:latin typeface="メイリオ" panose="020B0604030504040204" pitchFamily="50" charset="-128"/>
                          <a:ea typeface="メイリオ" panose="020B0604030504040204" pitchFamily="50" charset="-128"/>
                        </a:rPr>
                        <a:t>912-0999</a:t>
                      </a:r>
                      <a:endParaRPr kumimoji="1" lang="ja-JP" altLang="en-US" sz="2400" b="1"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13112184"/>
                  </a:ext>
                </a:extLst>
              </a:tr>
            </a:tbl>
          </a:graphicData>
        </a:graphic>
      </p:graphicFrame>
      <p:sp>
        <p:nvSpPr>
          <p:cNvPr id="4" name="Rectangle 2">
            <a:extLst>
              <a:ext uri="{FF2B5EF4-FFF2-40B4-BE49-F238E27FC236}">
                <a16:creationId xmlns:a16="http://schemas.microsoft.com/office/drawing/2014/main" id="{568E8429-4E67-4D4E-84F4-500797759E09}"/>
              </a:ext>
            </a:extLst>
          </p:cNvPr>
          <p:cNvSpPr txBox="1">
            <a:spLocks noChangeArrowheads="1"/>
          </p:cNvSpPr>
          <p:nvPr/>
        </p:nvSpPr>
        <p:spPr>
          <a:xfrm>
            <a:off x="468313" y="260350"/>
            <a:ext cx="8229600" cy="11430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相談窓口</a:t>
            </a:r>
          </a:p>
        </p:txBody>
      </p:sp>
      <p:sp>
        <p:nvSpPr>
          <p:cNvPr id="3" name="スライド番号プレースホルダー 2">
            <a:extLst>
              <a:ext uri="{FF2B5EF4-FFF2-40B4-BE49-F238E27FC236}">
                <a16:creationId xmlns:a16="http://schemas.microsoft.com/office/drawing/2014/main" id="{1F5F46BC-A4FC-4368-B582-37F6C6B0162A}"/>
              </a:ext>
            </a:extLst>
          </p:cNvPr>
          <p:cNvSpPr>
            <a:spLocks noGrp="1"/>
          </p:cNvSpPr>
          <p:nvPr>
            <p:ph type="sldNum" sz="quarter" idx="12"/>
          </p:nvPr>
        </p:nvSpPr>
        <p:spPr/>
        <p:txBody>
          <a:bodyPr/>
          <a:lstStyle/>
          <a:p>
            <a:pPr>
              <a:defRPr/>
            </a:pPr>
            <a:fld id="{CDA368CD-E792-4F62-9060-FD57B49AB361}" type="slidenum">
              <a:rPr lang="en-US" altLang="ja-JP" smtClean="0">
                <a:latin typeface="メイリオ" panose="020B0604030504040204" pitchFamily="50" charset="-128"/>
                <a:ea typeface="メイリオ" panose="020B0604030504040204" pitchFamily="50" charset="-128"/>
              </a:rPr>
              <a:pPr>
                <a:defRPr/>
              </a:pPr>
              <a:t>48</a:t>
            </a:fld>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7811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8"/>
          <p:cNvPicPr>
            <a:picLocks noChangeAspect="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661150" y="3305968"/>
            <a:ext cx="2238375"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691312" y="1480672"/>
            <a:ext cx="7808912" cy="760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kumimoji="1" lang="ja-JP" altLang="en-US" sz="2000" b="1" dirty="0">
                <a:solidFill>
                  <a:schemeClr val="tx1"/>
                </a:solidFill>
                <a:latin typeface="BIZ UDPゴシック" panose="020B0400000000000000" pitchFamily="50" charset="-128"/>
                <a:ea typeface="BIZ UDPゴシック" panose="020B0400000000000000" pitchFamily="50" charset="-128"/>
              </a:rPr>
              <a:t>「兵庫県版認知症チェックシート（</a:t>
            </a:r>
            <a:r>
              <a:rPr kumimoji="1" lang="en-US" altLang="ja-JP" sz="2000" b="1" dirty="0">
                <a:solidFill>
                  <a:schemeClr val="tx1"/>
                </a:solidFill>
                <a:latin typeface="BIZ UDPゴシック" panose="020B0400000000000000" pitchFamily="50" charset="-128"/>
                <a:ea typeface="BIZ UDPゴシック" panose="020B0400000000000000" pitchFamily="50" charset="-128"/>
              </a:rPr>
              <a:t>※</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）」を明石市版に改編</a:t>
            </a:r>
            <a:endParaRPr kumimoji="1" lang="en-US" altLang="ja-JP" sz="2000" b="1" dirty="0">
              <a:solidFill>
                <a:schemeClr val="tx1"/>
              </a:solidFill>
              <a:latin typeface="BIZ UDPゴシック" panose="020B0400000000000000" pitchFamily="50" charset="-128"/>
              <a:ea typeface="BIZ UDPゴシック" panose="020B0400000000000000" pitchFamily="50" charset="-128"/>
            </a:endParaRPr>
          </a:p>
          <a:p>
            <a:pPr>
              <a:defRPr/>
            </a:pP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）ＤＡＳＣ２１（東京都長寿医療センター研究所が開発した認知症総合アセスメントシート）を活用</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defRPr/>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defRPr/>
            </a:pP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defRPr/>
            </a:pP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角丸四角形 6"/>
          <p:cNvSpPr>
            <a:spLocks noChangeArrowheads="1"/>
          </p:cNvSpPr>
          <p:nvPr/>
        </p:nvSpPr>
        <p:spPr bwMode="auto">
          <a:xfrm>
            <a:off x="55563" y="2194486"/>
            <a:ext cx="2816225" cy="89217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kumimoji="0" lang="ja-JP" altLang="en-US" sz="2000" b="1" dirty="0">
                <a:solidFill>
                  <a:srgbClr val="FF0000"/>
                </a:solidFill>
                <a:latin typeface="BIZ UDPゴシック" panose="020B0400000000000000" pitchFamily="50" charset="-128"/>
                <a:ea typeface="BIZ UDPゴシック" panose="020B0400000000000000" pitchFamily="50" charset="-128"/>
              </a:rPr>
              <a:t>認知症チェックシート</a:t>
            </a:r>
            <a:endParaRPr kumimoji="0" lang="en-US" altLang="ja-JP" sz="2000" b="1" dirty="0">
              <a:solidFill>
                <a:srgbClr val="FF0000"/>
              </a:solidFill>
              <a:latin typeface="BIZ UDPゴシック" panose="020B0400000000000000" pitchFamily="50" charset="-128"/>
              <a:ea typeface="BIZ UDPゴシック" panose="020B0400000000000000" pitchFamily="50" charset="-128"/>
            </a:endParaRPr>
          </a:p>
          <a:p>
            <a:pPr algn="ctr">
              <a:lnSpc>
                <a:spcPct val="100000"/>
              </a:lnSpc>
              <a:spcBef>
                <a:spcPct val="0"/>
              </a:spcBef>
              <a:buFont typeface="Arial" panose="020B0604020202020204" pitchFamily="34" charset="0"/>
              <a:buNone/>
            </a:pPr>
            <a:r>
              <a:rPr kumimoji="0" lang="ja-JP" altLang="en-US" sz="2000" dirty="0">
                <a:latin typeface="BIZ UDPゴシック" panose="020B0400000000000000" pitchFamily="50" charset="-128"/>
                <a:ea typeface="BIZ UDPゴシック" panose="020B0400000000000000" pitchFamily="50" charset="-128"/>
              </a:rPr>
              <a:t>による自己診断</a:t>
            </a:r>
            <a:endParaRPr kumimoji="0" lang="en-US" altLang="ja-JP" sz="2000" dirty="0">
              <a:latin typeface="BIZ UDPゴシック" panose="020B0400000000000000" pitchFamily="50" charset="-128"/>
              <a:ea typeface="BIZ UDPゴシック" panose="020B0400000000000000" pitchFamily="50" charset="-128"/>
            </a:endParaRPr>
          </a:p>
        </p:txBody>
      </p:sp>
      <p:sp>
        <p:nvSpPr>
          <p:cNvPr id="5" name="角丸四角形 18"/>
          <p:cNvSpPr>
            <a:spLocks noChangeArrowheads="1"/>
          </p:cNvSpPr>
          <p:nvPr/>
        </p:nvSpPr>
        <p:spPr bwMode="auto">
          <a:xfrm>
            <a:off x="85724" y="3956655"/>
            <a:ext cx="2757488" cy="86042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kumimoji="0" lang="ja-JP" altLang="en-US" sz="2000" dirty="0">
                <a:latin typeface="BIZ UDPゴシック" panose="020B0400000000000000" pitchFamily="50" charset="-128"/>
                <a:ea typeface="BIZ UDPゴシック" panose="020B0400000000000000" pitchFamily="50" charset="-128"/>
              </a:rPr>
              <a:t>認知症診断費用の</a:t>
            </a:r>
            <a:endParaRPr kumimoji="0" lang="en-US" altLang="ja-JP" sz="2000" dirty="0">
              <a:latin typeface="BIZ UDPゴシック" panose="020B0400000000000000" pitchFamily="50" charset="-128"/>
              <a:ea typeface="BIZ UDPゴシック" panose="020B0400000000000000" pitchFamily="50" charset="-128"/>
            </a:endParaRPr>
          </a:p>
          <a:p>
            <a:pPr algn="ctr">
              <a:lnSpc>
                <a:spcPct val="100000"/>
              </a:lnSpc>
              <a:spcBef>
                <a:spcPct val="0"/>
              </a:spcBef>
              <a:buFont typeface="Arial" panose="020B0604020202020204" pitchFamily="34" charset="0"/>
              <a:buNone/>
            </a:pPr>
            <a:r>
              <a:rPr kumimoji="0" lang="ja-JP" altLang="en-US" sz="2000" b="1" dirty="0">
                <a:solidFill>
                  <a:srgbClr val="FF0000"/>
                </a:solidFill>
                <a:latin typeface="BIZ UDPゴシック" panose="020B0400000000000000" pitchFamily="50" charset="-128"/>
                <a:ea typeface="BIZ UDPゴシック" panose="020B0400000000000000" pitchFamily="50" charset="-128"/>
              </a:rPr>
              <a:t>完全無償化</a:t>
            </a:r>
            <a:endParaRPr kumimoji="0" lang="en-US" altLang="ja-JP" sz="2000" b="1" dirty="0">
              <a:solidFill>
                <a:srgbClr val="FF0000"/>
              </a:solidFill>
              <a:latin typeface="BIZ UDPゴシック" panose="020B0400000000000000" pitchFamily="50" charset="-128"/>
              <a:ea typeface="BIZ UDPゴシック" panose="020B0400000000000000" pitchFamily="50" charset="-128"/>
            </a:endParaRPr>
          </a:p>
        </p:txBody>
      </p:sp>
      <p:sp>
        <p:nvSpPr>
          <p:cNvPr id="6" name="角丸四角形 20"/>
          <p:cNvSpPr>
            <a:spLocks noChangeArrowheads="1"/>
          </p:cNvSpPr>
          <p:nvPr/>
        </p:nvSpPr>
        <p:spPr bwMode="auto">
          <a:xfrm>
            <a:off x="80962" y="5343967"/>
            <a:ext cx="2762250" cy="892175"/>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kumimoji="0" lang="ja-JP" altLang="en-US" sz="2000" dirty="0">
                <a:latin typeface="BIZ UDPゴシック" panose="020B0400000000000000" pitchFamily="50" charset="-128"/>
                <a:ea typeface="BIZ UDPゴシック" panose="020B0400000000000000" pitchFamily="50" charset="-128"/>
              </a:rPr>
              <a:t>認知症支援への</a:t>
            </a:r>
            <a:endParaRPr kumimoji="0" lang="en-US" altLang="ja-JP" sz="2000" dirty="0">
              <a:latin typeface="BIZ UDPゴシック" panose="020B0400000000000000" pitchFamily="50" charset="-128"/>
              <a:ea typeface="BIZ UDPゴシック" panose="020B0400000000000000" pitchFamily="50" charset="-128"/>
            </a:endParaRPr>
          </a:p>
          <a:p>
            <a:pPr algn="ctr">
              <a:lnSpc>
                <a:spcPct val="100000"/>
              </a:lnSpc>
              <a:spcBef>
                <a:spcPct val="0"/>
              </a:spcBef>
              <a:buFont typeface="Arial" panose="020B0604020202020204" pitchFamily="34" charset="0"/>
              <a:buNone/>
            </a:pPr>
            <a:r>
              <a:rPr kumimoji="0" lang="ja-JP" altLang="en-US" sz="2000" b="1" dirty="0">
                <a:solidFill>
                  <a:srgbClr val="FF0000"/>
                </a:solidFill>
                <a:latin typeface="BIZ UDPゴシック" panose="020B0400000000000000" pitchFamily="50" charset="-128"/>
                <a:ea typeface="BIZ UDPゴシック" panose="020B0400000000000000" pitchFamily="50" charset="-128"/>
              </a:rPr>
              <a:t>サポート費用</a:t>
            </a:r>
            <a:r>
              <a:rPr kumimoji="0" lang="ja-JP" altLang="en-US" sz="2000" dirty="0">
                <a:latin typeface="BIZ UDPゴシック" panose="020B0400000000000000" pitchFamily="50" charset="-128"/>
                <a:ea typeface="BIZ UDPゴシック" panose="020B0400000000000000" pitchFamily="50" charset="-128"/>
              </a:rPr>
              <a:t>の助成</a:t>
            </a:r>
            <a:endParaRPr kumimoji="0" lang="en-US" altLang="ja-JP" sz="2000" dirty="0">
              <a:latin typeface="BIZ UDPゴシック" panose="020B0400000000000000" pitchFamily="50" charset="-128"/>
              <a:ea typeface="BIZ UDPゴシック" panose="020B0400000000000000" pitchFamily="50" charset="-128"/>
            </a:endParaRPr>
          </a:p>
        </p:txBody>
      </p:sp>
      <p:sp>
        <p:nvSpPr>
          <p:cNvPr id="7" name="正方形/長方形 4"/>
          <p:cNvSpPr>
            <a:spLocks noChangeArrowheads="1"/>
          </p:cNvSpPr>
          <p:nvPr/>
        </p:nvSpPr>
        <p:spPr bwMode="auto">
          <a:xfrm>
            <a:off x="3003401" y="2283210"/>
            <a:ext cx="57785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認知症チェックシートに回答し、市に提出</a:t>
            </a:r>
            <a:endParaRPr kumimoji="0" lang="en-US" altLang="ja-JP" sz="1600" dirty="0">
              <a:latin typeface="BIZ UDPゴシック" panose="020B0400000000000000" pitchFamily="50" charset="-128"/>
              <a:ea typeface="BIZ UDPゴシック" panose="020B0400000000000000" pitchFamily="50" charset="-128"/>
            </a:endParaRPr>
          </a:p>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a:t>
            </a:r>
            <a:r>
              <a:rPr kumimoji="0" lang="en-US" altLang="ja-JP" sz="1600" dirty="0">
                <a:latin typeface="BIZ UDPゴシック" panose="020B0400000000000000" pitchFamily="50" charset="-128"/>
                <a:ea typeface="BIZ UDPゴシック" panose="020B0400000000000000" pitchFamily="50" charset="-128"/>
              </a:rPr>
              <a:t>75</a:t>
            </a:r>
            <a:r>
              <a:rPr kumimoji="0" lang="ja-JP" altLang="en-US" sz="1600" dirty="0">
                <a:latin typeface="BIZ UDPゴシック" panose="020B0400000000000000" pitchFamily="50" charset="-128"/>
                <a:ea typeface="BIZ UDPゴシック" panose="020B0400000000000000" pitchFamily="50" charset="-128"/>
              </a:rPr>
              <a:t>歳全員に送付、病院・歯科医院・薬局、地域総合支援センター、市役所などに設置）</a:t>
            </a:r>
          </a:p>
        </p:txBody>
      </p:sp>
      <p:sp>
        <p:nvSpPr>
          <p:cNvPr id="8" name="正方形/長方形 19"/>
          <p:cNvSpPr>
            <a:spLocks noChangeArrowheads="1"/>
          </p:cNvSpPr>
          <p:nvPr/>
        </p:nvSpPr>
        <p:spPr bwMode="auto">
          <a:xfrm>
            <a:off x="2990131" y="4136873"/>
            <a:ext cx="3656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医療機関を受診すると診断費用</a:t>
            </a:r>
            <a:endParaRPr kumimoji="0" lang="en-US" altLang="ja-JP" sz="1600" dirty="0">
              <a:latin typeface="BIZ UDPゴシック" panose="020B0400000000000000" pitchFamily="50" charset="-128"/>
              <a:ea typeface="BIZ UDPゴシック" panose="020B0400000000000000" pitchFamily="50" charset="-128"/>
            </a:endParaRPr>
          </a:p>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（初診料・画像検査費用等）が</a:t>
            </a:r>
            <a:r>
              <a:rPr kumimoji="0" lang="ja-JP" altLang="en-US" sz="1800" b="1" dirty="0">
                <a:solidFill>
                  <a:srgbClr val="FF0000"/>
                </a:solidFill>
                <a:latin typeface="BIZ UDPゴシック" panose="020B0400000000000000" pitchFamily="50" charset="-128"/>
                <a:ea typeface="BIZ UDPゴシック" panose="020B0400000000000000" pitchFamily="50" charset="-128"/>
              </a:rPr>
              <a:t>無料</a:t>
            </a:r>
          </a:p>
        </p:txBody>
      </p:sp>
      <p:sp>
        <p:nvSpPr>
          <p:cNvPr id="9" name="正方形/長方形 21"/>
          <p:cNvSpPr>
            <a:spLocks noChangeArrowheads="1"/>
          </p:cNvSpPr>
          <p:nvPr/>
        </p:nvSpPr>
        <p:spPr bwMode="auto">
          <a:xfrm>
            <a:off x="3052763" y="5259904"/>
            <a:ext cx="34258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認知症サポート給付金</a:t>
            </a:r>
            <a:r>
              <a:rPr kumimoji="0" lang="en-US" altLang="ja-JP" sz="2000" dirty="0">
                <a:solidFill>
                  <a:srgbClr val="FF0000"/>
                </a:solidFill>
                <a:latin typeface="Impact" panose="020B0806030902050204" pitchFamily="34" charset="0"/>
                <a:ea typeface="BIZ UDPゴシック" panose="020B0400000000000000" pitchFamily="50" charset="-128"/>
              </a:rPr>
              <a:t>20,000</a:t>
            </a:r>
            <a:r>
              <a:rPr kumimoji="0" lang="ja-JP" altLang="en-US" sz="1600" dirty="0">
                <a:solidFill>
                  <a:srgbClr val="FF0000"/>
                </a:solidFill>
                <a:latin typeface="BIZ UDPゴシック" panose="020B0400000000000000" pitchFamily="50" charset="-128"/>
                <a:ea typeface="BIZ UDPゴシック" panose="020B0400000000000000" pitchFamily="50" charset="-128"/>
              </a:rPr>
              <a:t>円</a:t>
            </a:r>
            <a:endParaRPr kumimoji="0" lang="en-US" altLang="ja-JP" sz="1600" dirty="0">
              <a:solidFill>
                <a:srgbClr val="FF0000"/>
              </a:solidFill>
              <a:latin typeface="BIZ UDPゴシック" panose="020B0400000000000000" pitchFamily="50" charset="-128"/>
              <a:ea typeface="BIZ UDPゴシック" panose="020B0400000000000000" pitchFamily="50" charset="-128"/>
            </a:endParaRPr>
          </a:p>
          <a:p>
            <a:pPr>
              <a:lnSpc>
                <a:spcPct val="100000"/>
              </a:lnSpc>
              <a:spcBef>
                <a:spcPct val="0"/>
              </a:spcBef>
              <a:buFont typeface="Arial" panose="020B0604020202020204" pitchFamily="34" charset="0"/>
              <a:buNone/>
            </a:pPr>
            <a:r>
              <a:rPr kumimoji="0" lang="ja-JP" altLang="en-US" sz="1600" dirty="0">
                <a:latin typeface="BIZ UDPゴシック" panose="020B0400000000000000" pitchFamily="50" charset="-128"/>
                <a:ea typeface="BIZ UDPゴシック" panose="020B0400000000000000" pitchFamily="50" charset="-128"/>
              </a:rPr>
              <a:t>＋タクシー券または</a:t>
            </a:r>
            <a:r>
              <a:rPr kumimoji="0" lang="en-US" altLang="ja-JP" sz="1600" dirty="0">
                <a:latin typeface="BIZ UDPゴシック" panose="020B0400000000000000" pitchFamily="50" charset="-128"/>
                <a:ea typeface="BIZ UDPゴシック" panose="020B0400000000000000" pitchFamily="50" charset="-128"/>
              </a:rPr>
              <a:t>GPS</a:t>
            </a:r>
            <a:r>
              <a:rPr kumimoji="0" lang="ja-JP" altLang="en-US" sz="1600" dirty="0">
                <a:latin typeface="BIZ UDPゴシック" panose="020B0400000000000000" pitchFamily="50" charset="-128"/>
                <a:ea typeface="BIZ UDPゴシック" panose="020B0400000000000000" pitchFamily="50" charset="-128"/>
              </a:rPr>
              <a:t>基本料金（</a:t>
            </a:r>
            <a:r>
              <a:rPr kumimoji="0" lang="en-US" altLang="ja-JP" sz="1600" dirty="0">
                <a:solidFill>
                  <a:srgbClr val="FF0000"/>
                </a:solidFill>
                <a:latin typeface="Impact" panose="020B0806030902050204" pitchFamily="34" charset="0"/>
                <a:ea typeface="BIZ UDPゴシック" panose="020B0400000000000000" pitchFamily="50" charset="-128"/>
              </a:rPr>
              <a:t>6,000</a:t>
            </a:r>
            <a:r>
              <a:rPr kumimoji="0" lang="ja-JP" altLang="en-US" sz="1600" dirty="0">
                <a:solidFill>
                  <a:srgbClr val="FF0000"/>
                </a:solidFill>
                <a:latin typeface="BIZ UDPゴシック" panose="020B0400000000000000" pitchFamily="50" charset="-128"/>
                <a:ea typeface="BIZ UDPゴシック" panose="020B0400000000000000" pitchFamily="50" charset="-128"/>
              </a:rPr>
              <a:t>円分</a:t>
            </a:r>
            <a:r>
              <a:rPr kumimoji="0" lang="ja-JP" altLang="en-US" sz="1600" dirty="0">
                <a:latin typeface="BIZ UDPゴシック" panose="020B0400000000000000" pitchFamily="50" charset="-128"/>
                <a:ea typeface="BIZ UDPゴシック" panose="020B0400000000000000" pitchFamily="50" charset="-128"/>
              </a:rPr>
              <a:t>）の助成</a:t>
            </a:r>
          </a:p>
        </p:txBody>
      </p:sp>
      <p:sp>
        <p:nvSpPr>
          <p:cNvPr id="10" name="AutoShape 10"/>
          <p:cNvSpPr>
            <a:spLocks noChangeArrowheads="1"/>
          </p:cNvSpPr>
          <p:nvPr/>
        </p:nvSpPr>
        <p:spPr bwMode="auto">
          <a:xfrm rot="5400000">
            <a:off x="1192453" y="3273230"/>
            <a:ext cx="512763" cy="571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a:noFill/>
          </a:ln>
        </p:spPr>
        <p:txBody>
          <a:bodyPr anchor="ctr"/>
          <a:lstStyle/>
          <a:p>
            <a:pPr>
              <a:defRPr/>
            </a:pPr>
            <a:endParaRPr lang="ja-JP" altLang="en-US"/>
          </a:p>
        </p:txBody>
      </p:sp>
      <p:sp>
        <p:nvSpPr>
          <p:cNvPr id="12" name="Rectangle 7"/>
          <p:cNvSpPr>
            <a:spLocks noChangeArrowheads="1"/>
          </p:cNvSpPr>
          <p:nvPr/>
        </p:nvSpPr>
        <p:spPr bwMode="auto">
          <a:xfrm>
            <a:off x="2951163" y="2204291"/>
            <a:ext cx="5778500" cy="919163"/>
          </a:xfrm>
          <a:prstGeom prst="rect">
            <a:avLst/>
          </a:prstGeom>
          <a:noFill/>
          <a:ln w="63500">
            <a:solidFill>
              <a:srgbClr val="FF66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Font typeface="Arial" panose="020B0604020202020204" pitchFamily="34" charset="0"/>
              <a:buNone/>
              <a:defRPr/>
            </a:pPr>
            <a:endParaRPr lang="ja-JP" altLang="en-US" sz="1350"/>
          </a:p>
        </p:txBody>
      </p:sp>
      <p:sp>
        <p:nvSpPr>
          <p:cNvPr id="13" name="Rectangle 7"/>
          <p:cNvSpPr>
            <a:spLocks noChangeArrowheads="1"/>
          </p:cNvSpPr>
          <p:nvPr/>
        </p:nvSpPr>
        <p:spPr bwMode="auto">
          <a:xfrm>
            <a:off x="2921868" y="4009369"/>
            <a:ext cx="3568700" cy="788987"/>
          </a:xfrm>
          <a:prstGeom prst="rect">
            <a:avLst/>
          </a:prstGeom>
          <a:noFill/>
          <a:ln w="63500">
            <a:solidFill>
              <a:srgbClr val="FF66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Font typeface="Arial" panose="020B0604020202020204" pitchFamily="34" charset="0"/>
              <a:buNone/>
              <a:defRPr/>
            </a:pPr>
            <a:endParaRPr lang="ja-JP" altLang="en-US" sz="1350"/>
          </a:p>
        </p:txBody>
      </p:sp>
      <p:sp>
        <p:nvSpPr>
          <p:cNvPr id="14" name="楕円 13"/>
          <p:cNvSpPr/>
          <p:nvPr/>
        </p:nvSpPr>
        <p:spPr bwMode="auto">
          <a:xfrm>
            <a:off x="2047322" y="3244840"/>
            <a:ext cx="1591781" cy="628281"/>
          </a:xfrm>
          <a:prstGeom prst="ellipse">
            <a:avLst/>
          </a:prstGeom>
          <a:gradFill>
            <a:gsLst>
              <a:gs pos="0">
                <a:srgbClr val="FFC000"/>
              </a:gs>
              <a:gs pos="99000">
                <a:srgbClr val="FF9900">
                  <a:tint val="44500"/>
                  <a:satMod val="160000"/>
                </a:srgbClr>
              </a:gs>
              <a:gs pos="100000">
                <a:srgbClr val="FF9900">
                  <a:tint val="23500"/>
                  <a:satMod val="160000"/>
                </a:srgbClr>
              </a:gs>
            </a:gsLst>
            <a:path path="circle">
              <a:fillToRect l="50000" t="50000" r="50000" b="50000"/>
            </a:path>
          </a:gradFill>
          <a:ln w="9525" cap="flat" cmpd="sng" algn="ctr">
            <a:noFill/>
            <a:prstDash val="solid"/>
            <a:round/>
            <a:headEnd type="none" w="med" len="med"/>
            <a:tailEnd type="none" w="med" len="med"/>
          </a:ln>
          <a:effectLst>
            <a:softEdge rad="31750"/>
          </a:effectLst>
        </p:spPr>
        <p:txBody>
          <a:bodyPr anchor="ctr"/>
          <a:lstStyle/>
          <a:p>
            <a:pPr algn="ctr">
              <a:buFont typeface="Arial" panose="020B0604020202020204" pitchFamily="34" charset="0"/>
              <a:buNone/>
              <a:defRPr/>
            </a:pPr>
            <a:r>
              <a:rPr lang="en-US" altLang="ja-JP" sz="2000" dirty="0">
                <a:solidFill>
                  <a:srgbClr val="FF0000"/>
                </a:solidFill>
                <a:latin typeface="Impact" panose="020B0806030902050204" pitchFamily="34" charset="0"/>
                <a:ea typeface="BIZ UDPゴシック" panose="020B0400000000000000" pitchFamily="50" charset="-128"/>
              </a:rPr>
              <a:t>500</a:t>
            </a:r>
            <a:r>
              <a:rPr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rPr>
              <a:t>円分の</a:t>
            </a:r>
            <a:endParaRPr lang="en-US" altLang="ja-JP" sz="1200" b="1" dirty="0">
              <a:solidFill>
                <a:schemeClr val="accent6">
                  <a:lumMod val="50000"/>
                </a:schemeClr>
              </a:solidFill>
              <a:latin typeface="BIZ UDPゴシック" panose="020B0400000000000000" pitchFamily="50" charset="-128"/>
              <a:ea typeface="BIZ UDPゴシック" panose="020B0400000000000000" pitchFamily="50" charset="-128"/>
            </a:endParaRPr>
          </a:p>
          <a:p>
            <a:pPr algn="ctr">
              <a:buFont typeface="Arial" panose="020B0604020202020204" pitchFamily="34" charset="0"/>
              <a:buNone/>
              <a:defRPr/>
            </a:pPr>
            <a:r>
              <a:rPr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rPr>
              <a:t>図書カード</a:t>
            </a:r>
          </a:p>
        </p:txBody>
      </p:sp>
      <p:sp>
        <p:nvSpPr>
          <p:cNvPr id="15" name="Rectangle 7"/>
          <p:cNvSpPr>
            <a:spLocks noChangeArrowheads="1"/>
          </p:cNvSpPr>
          <p:nvPr/>
        </p:nvSpPr>
        <p:spPr bwMode="auto">
          <a:xfrm>
            <a:off x="2951163" y="5239192"/>
            <a:ext cx="3568700" cy="996950"/>
          </a:xfrm>
          <a:prstGeom prst="rect">
            <a:avLst/>
          </a:prstGeom>
          <a:noFill/>
          <a:ln w="63500">
            <a:solidFill>
              <a:srgbClr val="FF66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sz="2400">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游ゴシック" panose="020B0400000000000000" pitchFamily="50" charset="-128"/>
                <a:ea typeface="游ゴシック" panose="020B0400000000000000" pitchFamily="50" charset="-128"/>
              </a:defRPr>
            </a:lvl9pPr>
          </a:lstStyle>
          <a:p>
            <a:pPr>
              <a:lnSpc>
                <a:spcPct val="100000"/>
              </a:lnSpc>
              <a:spcBef>
                <a:spcPct val="0"/>
              </a:spcBef>
              <a:buFont typeface="Arial" panose="020B0604020202020204" pitchFamily="34" charset="0"/>
              <a:buNone/>
              <a:defRPr/>
            </a:pPr>
            <a:endParaRPr lang="ja-JP" altLang="en-US" sz="1350"/>
          </a:p>
        </p:txBody>
      </p:sp>
      <p:sp>
        <p:nvSpPr>
          <p:cNvPr id="17" name="Text Box 56"/>
          <p:cNvSpPr txBox="1">
            <a:spLocks noChangeArrowheads="1"/>
          </p:cNvSpPr>
          <p:nvPr/>
        </p:nvSpPr>
        <p:spPr bwMode="auto">
          <a:xfrm>
            <a:off x="1245146" y="-47550"/>
            <a:ext cx="7271474" cy="108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0" tIns="45720" rIns="91440" bIns="45720" anchor="ctr" anchorCtr="0" upright="1">
            <a:noAutofit/>
          </a:bodyPr>
          <a:lstStyle/>
          <a:p>
            <a:pPr marL="8123555" indent="-8123555"/>
            <a:r>
              <a:rPr lang="ja-JP" altLang="en-US" sz="4400" b="1" dirty="0">
                <a:solidFill>
                  <a:srgbClr val="00B0F0"/>
                </a:solidFill>
                <a:latin typeface="BIZ UDPゴシック" panose="020B0400000000000000" pitchFamily="50" charset="-128"/>
                <a:ea typeface="BIZ UDPゴシック" panose="020B0400000000000000" pitchFamily="50" charset="-128"/>
              </a:rPr>
              <a:t>早期の気づき・早期の支援</a:t>
            </a:r>
            <a:endParaRPr lang="en-US" altLang="ja-JP" sz="4400" b="1" dirty="0">
              <a:solidFill>
                <a:srgbClr val="00B0F0"/>
              </a:solidFill>
              <a:effectLst>
                <a:glow rad="127000">
                  <a:schemeClr val="bg1"/>
                </a:glow>
              </a:effectLst>
              <a:latin typeface="BIZ UDPゴシック" panose="020B0400000000000000" pitchFamily="50" charset="-128"/>
              <a:ea typeface="BIZ UDPゴシック" panose="020B0400000000000000" pitchFamily="50" charset="-128"/>
              <a:cs typeface="メイリオ" pitchFamily="50" charset="-128"/>
            </a:endParaRPr>
          </a:p>
        </p:txBody>
      </p:sp>
      <p:sp>
        <p:nvSpPr>
          <p:cNvPr id="18" name="正方形/長方形 17"/>
          <p:cNvSpPr/>
          <p:nvPr/>
        </p:nvSpPr>
        <p:spPr>
          <a:xfrm>
            <a:off x="318368" y="891681"/>
            <a:ext cx="8579619" cy="464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ja-JP" altLang="en-US" sz="3600" b="1" dirty="0">
                <a:solidFill>
                  <a:srgbClr val="00B0F0"/>
                </a:solidFill>
                <a:latin typeface="BIZ UDPゴシック" panose="020B0400000000000000" pitchFamily="50" charset="-128"/>
                <a:ea typeface="BIZ UDPゴシック" panose="020B0400000000000000" pitchFamily="50" charset="-128"/>
              </a:rPr>
              <a:t>～ 認知症早期支援事業（明石市施策） ～</a:t>
            </a:r>
            <a:endParaRPr lang="ja-JP" altLang="en-US" sz="3600" dirty="0">
              <a:solidFill>
                <a:srgbClr val="00B0F0"/>
              </a:solidFill>
              <a:latin typeface="BIZ UDPゴシック" panose="020B0400000000000000" pitchFamily="50" charset="-128"/>
              <a:ea typeface="BIZ UDPゴシック" panose="020B0400000000000000" pitchFamily="50" charset="-128"/>
            </a:endParaRPr>
          </a:p>
        </p:txBody>
      </p:sp>
      <p:sp>
        <p:nvSpPr>
          <p:cNvPr id="19" name="AutoShape 10"/>
          <p:cNvSpPr>
            <a:spLocks noChangeArrowheads="1"/>
          </p:cNvSpPr>
          <p:nvPr/>
        </p:nvSpPr>
        <p:spPr bwMode="auto">
          <a:xfrm rot="5400000">
            <a:off x="1282442" y="4794511"/>
            <a:ext cx="359291" cy="571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a:noFill/>
          </a:ln>
        </p:spPr>
        <p:txBody>
          <a:bodyPr anchor="ctr"/>
          <a:lstStyle/>
          <a:p>
            <a:pPr>
              <a:defRPr/>
            </a:pPr>
            <a:endParaRPr lang="ja-JP" altLang="en-US"/>
          </a:p>
        </p:txBody>
      </p:sp>
    </p:spTree>
    <p:extLst>
      <p:ext uri="{BB962C8B-B14F-4D97-AF65-F5344CB8AC3E}">
        <p14:creationId xmlns:p14="http://schemas.microsoft.com/office/powerpoint/2010/main" val="417083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5270" y="5298260"/>
            <a:ext cx="8284685" cy="939052"/>
          </a:xfrm>
        </p:spPr>
        <p:txBody>
          <a:bodyPr>
            <a:noAutofit/>
          </a:bodyPr>
          <a:lstStyle/>
          <a:p>
            <a:pPr marL="0" indent="0">
              <a:buNone/>
              <a:defRPr/>
            </a:pPr>
            <a:r>
              <a:rPr lang="ja-JP" altLang="en-US" sz="2400" b="1" dirty="0">
                <a:latin typeface="メイリオ" panose="020B0604030504040204" pitchFamily="50" charset="-128"/>
                <a:ea typeface="メイリオ" panose="020B0604030504040204" pitchFamily="50" charset="-128"/>
              </a:rPr>
              <a:t>明石市では親しみを込め、</a:t>
            </a:r>
            <a:endParaRPr lang="en-US" altLang="ja-JP" sz="2400" b="1" dirty="0">
              <a:latin typeface="メイリオ" panose="020B0604030504040204" pitchFamily="50" charset="-128"/>
              <a:ea typeface="メイリオ" panose="020B0604030504040204" pitchFamily="50" charset="-128"/>
            </a:endParaRPr>
          </a:p>
          <a:p>
            <a:pPr marL="0" indent="0">
              <a:buNone/>
              <a:defRPr/>
            </a:pPr>
            <a:r>
              <a:rPr lang="ja-JP" altLang="en-US" sz="2400" dirty="0">
                <a:solidFill>
                  <a:srgbClr val="FF9933"/>
                </a:solidFill>
                <a:latin typeface="メイリオ" panose="020B0604030504040204" pitchFamily="50" charset="-128"/>
                <a:ea typeface="メイリオ" panose="020B0604030504040204" pitchFamily="50" charset="-128"/>
              </a:rPr>
              <a:t>　　　　　　　　　　</a:t>
            </a:r>
            <a:r>
              <a:rPr lang="ja-JP" altLang="en-US" sz="2800" b="1" u="sng"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「オレンジサポーター」</a:t>
            </a:r>
            <a:r>
              <a:rPr lang="ja-JP" altLang="en-US" sz="2400" b="1" dirty="0">
                <a:latin typeface="メイリオ" panose="020B0604030504040204" pitchFamily="50" charset="-128"/>
                <a:ea typeface="メイリオ" panose="020B0604030504040204" pitchFamily="50" charset="-128"/>
              </a:rPr>
              <a:t>と呼称</a:t>
            </a:r>
            <a:endParaRPr lang="en-US" altLang="ja-JP" sz="24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FF7F61EE-26E1-4D72-81B5-95CE5D02E46B}"/>
              </a:ext>
            </a:extLst>
          </p:cNvPr>
          <p:cNvSpPr>
            <a:spLocks noGrp="1"/>
          </p:cNvSpPr>
          <p:nvPr>
            <p:ph type="sldNum" sz="quarter" idx="12"/>
          </p:nvPr>
        </p:nvSpPr>
        <p:spPr/>
        <p:txBody>
          <a:bodyPr/>
          <a:lstStyle/>
          <a:p>
            <a:pPr>
              <a:defRPr/>
            </a:pPr>
            <a:fld id="{026697B1-6267-40F5-886D-E4FE1D5E1628}" type="slidenum">
              <a:rPr lang="en-US" altLang="ja-JP" smtClean="0"/>
              <a:pPr>
                <a:defRPr/>
              </a:pPr>
              <a:t>5</a:t>
            </a:fld>
            <a:endParaRPr lang="en-US" altLang="ja-JP" dirty="0"/>
          </a:p>
        </p:txBody>
      </p:sp>
      <p:sp>
        <p:nvSpPr>
          <p:cNvPr id="6" name="タイトル 1">
            <a:extLst>
              <a:ext uri="{FF2B5EF4-FFF2-40B4-BE49-F238E27FC236}">
                <a16:creationId xmlns:a16="http://schemas.microsoft.com/office/drawing/2014/main" id="{D3F26CF1-EFFC-4A4D-AC98-AD42ACAE4CC3}"/>
              </a:ext>
            </a:extLst>
          </p:cNvPr>
          <p:cNvSpPr txBox="1">
            <a:spLocks/>
          </p:cNvSpPr>
          <p:nvPr/>
        </p:nvSpPr>
        <p:spPr bwMode="auto">
          <a:xfrm>
            <a:off x="10666" y="692695"/>
            <a:ext cx="8964488" cy="125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r>
              <a:rPr lang="ja-JP" altLang="en-US" b="1" kern="0" dirty="0">
                <a:solidFill>
                  <a:srgbClr val="0000FF"/>
                </a:solidFill>
                <a:ea typeface="HG丸ｺﾞｼｯｸM-PRO" pitchFamily="50" charset="-128"/>
              </a:rPr>
              <a:t>  </a:t>
            </a:r>
            <a:r>
              <a:rPr lang="en-US" altLang="ja-JP"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オレンジサポーター</a:t>
            </a:r>
            <a:r>
              <a:rPr lang="en-US" altLang="ja-JP"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とは？</a:t>
            </a:r>
            <a:endParaRPr lang="ja-JP" altLang="en-US"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 name="下矢印 4"/>
          <p:cNvSpPr/>
          <p:nvPr/>
        </p:nvSpPr>
        <p:spPr>
          <a:xfrm>
            <a:off x="4129580" y="5082236"/>
            <a:ext cx="576064" cy="43204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275270" y="2174370"/>
            <a:ext cx="8435280" cy="707886"/>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オレンジサポーターとは？・・・認知症に対する正しい理解を持ち、地域に暮らす人やその家族に対してできる範囲で手助けする人</a:t>
            </a:r>
          </a:p>
        </p:txBody>
      </p:sp>
      <p:graphicFrame>
        <p:nvGraphicFramePr>
          <p:cNvPr id="4" name="表 3"/>
          <p:cNvGraphicFramePr>
            <a:graphicFrameLocks noGrp="1"/>
          </p:cNvGraphicFramePr>
          <p:nvPr>
            <p:extLst>
              <p:ext uri="{D42A27DB-BD31-4B8C-83A1-F6EECF244321}">
                <p14:modId xmlns:p14="http://schemas.microsoft.com/office/powerpoint/2010/main" val="3121063173"/>
              </p:ext>
            </p:extLst>
          </p:nvPr>
        </p:nvGraphicFramePr>
        <p:xfrm>
          <a:off x="148716" y="3032920"/>
          <a:ext cx="8868730" cy="1938079"/>
        </p:xfrm>
        <a:graphic>
          <a:graphicData uri="http://schemas.openxmlformats.org/drawingml/2006/table">
            <a:tbl>
              <a:tblPr firstRow="1" bandRow="1">
                <a:tableStyleId>{2D5ABB26-0587-4C30-8999-92F81FD0307C}</a:tableStyleId>
              </a:tblPr>
              <a:tblGrid>
                <a:gridCol w="1247316">
                  <a:extLst>
                    <a:ext uri="{9D8B030D-6E8A-4147-A177-3AD203B41FA5}">
                      <a16:colId xmlns:a16="http://schemas.microsoft.com/office/drawing/2014/main" val="1969621444"/>
                    </a:ext>
                  </a:extLst>
                </a:gridCol>
                <a:gridCol w="7621414">
                  <a:extLst>
                    <a:ext uri="{9D8B030D-6E8A-4147-A177-3AD203B41FA5}">
                      <a16:colId xmlns:a16="http://schemas.microsoft.com/office/drawing/2014/main" val="557205522"/>
                    </a:ext>
                  </a:extLst>
                </a:gridCol>
              </a:tblGrid>
              <a:tr h="625697">
                <a:tc>
                  <a:txBody>
                    <a:bodyPr/>
                    <a:lstStyle/>
                    <a:p>
                      <a:pPr algn="l"/>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2004</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年</a:t>
                      </a:r>
                      <a:endParaRPr kumimoji="1" lang="ja-JP" alt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91440" marR="0" lvl="0" indent="-91440" algn="l" defTabSz="914400" rtl="0" eaLnBrk="1" fontAlgn="auto" latinLnBrk="0" hangingPunct="1">
                        <a:lnSpc>
                          <a:spcPct val="90000"/>
                        </a:lnSpc>
                        <a:spcBef>
                          <a:spcPts val="1200"/>
                        </a:spcBef>
                        <a:spcAft>
                          <a:spcPts val="200"/>
                        </a:spcAft>
                        <a:buClr>
                          <a:srgbClr val="F58413"/>
                        </a:buClr>
                        <a:buSzPct val="100000"/>
                        <a:buFont typeface="Calibri" panose="020F0502020204030204" pitchFamily="34" charset="0"/>
                        <a:buChar char=" "/>
                        <a:tabLst/>
                        <a:defRPr/>
                      </a:pP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痴呆</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認知症</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へ</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103632251"/>
                  </a:ext>
                </a:extLst>
              </a:tr>
              <a:tr h="656191">
                <a:tc>
                  <a:txBody>
                    <a:bodyPr/>
                    <a:lstStyle/>
                    <a:p>
                      <a:pPr algn="l"/>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2005</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年</a:t>
                      </a:r>
                      <a:endParaRPr kumimoji="1" lang="ja-JP" alt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91440" marR="0" lvl="0" indent="-91440" algn="l" defTabSz="914400" rtl="0" eaLnBrk="1" fontAlgn="auto" latinLnBrk="0" hangingPunct="1">
                        <a:lnSpc>
                          <a:spcPct val="90000"/>
                        </a:lnSpc>
                        <a:spcBef>
                          <a:spcPts val="1200"/>
                        </a:spcBef>
                        <a:spcAft>
                          <a:spcPts val="200"/>
                        </a:spcAft>
                        <a:buClr>
                          <a:srgbClr val="F58413"/>
                        </a:buClr>
                        <a:buSzPct val="100000"/>
                        <a:buFont typeface="Calibri" panose="020F0502020204030204" pitchFamily="34" charset="0"/>
                        <a:buChar char=" "/>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認知症への理解を広めるため、国が</a:t>
                      </a:r>
                      <a:r>
                        <a:rPr kumimoji="1" lang="ja-JP" altLang="en-US" sz="2000" b="1" i="0" u="sng" strike="noStrike" kern="1200" cap="none" spc="0" normalizeH="0" baseline="0" noProof="0" dirty="0">
                          <a:ln>
                            <a:noFill/>
                          </a:ln>
                          <a:solidFill>
                            <a:srgbClr val="FF9933"/>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「認知症サポーター」</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創設</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466811613"/>
                  </a:ext>
                </a:extLst>
              </a:tr>
              <a:tr h="656191">
                <a:tc>
                  <a:txBody>
                    <a:bodyPr/>
                    <a:lstStyle/>
                    <a:p>
                      <a:pPr algn="l"/>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2021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年</a:t>
                      </a:r>
                      <a:endParaRPr kumimoji="1" lang="ja-JP" alt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l"/>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サポーター数が全国で</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1300</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mn-cs"/>
                        </a:rPr>
                        <a:t>万人に到達</a:t>
                      </a:r>
                      <a:endParaRPr kumimoji="1" lang="ja-JP" altLang="en-US" dirty="0"/>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78902062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A3F05D-2403-4849-83F3-FF84CC3A90AD}"/>
              </a:ext>
            </a:extLst>
          </p:cNvPr>
          <p:cNvSpPr>
            <a:spLocks noGrp="1"/>
          </p:cNvSpPr>
          <p:nvPr>
            <p:ph type="sldNum" sz="quarter" idx="12"/>
          </p:nvPr>
        </p:nvSpPr>
        <p:spPr/>
        <p:txBody>
          <a:bodyPr/>
          <a:lstStyle/>
          <a:p>
            <a:pPr>
              <a:defRPr/>
            </a:pPr>
            <a:fld id="{CDA368CD-E792-4F62-9060-FD57B49AB361}" type="slidenum">
              <a:rPr lang="en-US" altLang="ja-JP" smtClean="0">
                <a:latin typeface="メイリオ" panose="020B0604030504040204" pitchFamily="50" charset="-128"/>
                <a:ea typeface="メイリオ" panose="020B0604030504040204" pitchFamily="50" charset="-128"/>
              </a:rPr>
              <a:pPr>
                <a:defRPr/>
              </a:pPr>
              <a:t>50</a:t>
            </a:fld>
            <a:endParaRPr lang="en-US" altLang="ja-JP" dirty="0">
              <a:latin typeface="メイリオ" panose="020B0604030504040204" pitchFamily="50" charset="-128"/>
              <a:ea typeface="メイリオ" panose="020B0604030504040204" pitchFamily="50" charset="-128"/>
            </a:endParaRPr>
          </a:p>
        </p:txBody>
      </p:sp>
      <p:sp>
        <p:nvSpPr>
          <p:cNvPr id="37890" name="Rectangle 2"/>
          <p:cNvSpPr>
            <a:spLocks noGrp="1" noChangeArrowheads="1"/>
          </p:cNvSpPr>
          <p:nvPr>
            <p:ph type="title" idx="4294967295"/>
          </p:nvPr>
        </p:nvSpPr>
        <p:spPr>
          <a:xfrm>
            <a:off x="646113" y="476250"/>
            <a:ext cx="8497887" cy="1314450"/>
          </a:xfrm>
        </p:spPr>
        <p:txBody>
          <a:bodyPr/>
          <a:lstStyle/>
          <a:p>
            <a:pPr eaLnBrk="1" hangingPunct="1"/>
            <a:r>
              <a:rPr lang="ja-JP" altLang="en-US" sz="40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あなたもオレンジサポーターとして</a:t>
            </a:r>
            <a:br>
              <a:rPr lang="ja-JP" altLang="en-US" sz="40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br>
            <a:r>
              <a:rPr lang="ja-JP" altLang="en-US" sz="4000" b="1" i="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安心して暮らせるまちづくり</a:t>
            </a: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628800"/>
            <a:ext cx="5377138" cy="46760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7D4CB7C1-997C-496B-82A2-0F54885FA884}"/>
              </a:ext>
            </a:extLst>
          </p:cNvPr>
          <p:cNvSpPr txBox="1">
            <a:spLocks/>
          </p:cNvSpPr>
          <p:nvPr/>
        </p:nvSpPr>
        <p:spPr bwMode="auto">
          <a:xfrm>
            <a:off x="457200" y="866068"/>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b="1" kern="0"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オレンジサポーターができること</a:t>
            </a:r>
          </a:p>
        </p:txBody>
      </p:sp>
      <p:sp>
        <p:nvSpPr>
          <p:cNvPr id="35843" name="Rectangle 8"/>
          <p:cNvSpPr>
            <a:spLocks noGrp="1" noChangeArrowheads="1"/>
          </p:cNvSpPr>
          <p:nvPr>
            <p:ph idx="1"/>
          </p:nvPr>
        </p:nvSpPr>
        <p:spPr>
          <a:xfrm>
            <a:off x="428625" y="1628800"/>
            <a:ext cx="8101013" cy="4448522"/>
          </a:xfrm>
        </p:spPr>
        <p:txBody>
          <a:bodyPr/>
          <a:lstStyle/>
          <a:p>
            <a:pPr eaLnBrk="1" hangingPunct="1">
              <a:lnSpc>
                <a:spcPct val="90000"/>
              </a:lnSpc>
              <a:buFontTx/>
              <a:buNone/>
            </a:pPr>
            <a:endParaRPr lang="ja-JP" altLang="en-US" sz="2800" dirty="0">
              <a:latin typeface="メイリオ" panose="020B0604030504040204" pitchFamily="50" charset="-128"/>
              <a:ea typeface="メイリオ" panose="020B0604030504040204" pitchFamily="50" charset="-128"/>
            </a:endParaRPr>
          </a:p>
          <a:p>
            <a:pPr eaLnBrk="1" hangingPunct="1">
              <a:lnSpc>
                <a:spcPct val="90000"/>
              </a:lnSpc>
              <a:buFontTx/>
              <a:buNone/>
            </a:pPr>
            <a:r>
              <a:rPr lang="ja-JP" altLang="en-US" sz="2800" dirty="0">
                <a:latin typeface="メイリオ" panose="020B0604030504040204" pitchFamily="50" charset="-128"/>
                <a:ea typeface="メイリオ" panose="020B0604030504040204" pitchFamily="50" charset="-128"/>
              </a:rPr>
              <a:t>　</a:t>
            </a:r>
            <a:r>
              <a:rPr lang="ja-JP" altLang="en-US" sz="2800" dirty="0">
                <a:solidFill>
                  <a:schemeClr val="tx1"/>
                </a:solidFill>
                <a:latin typeface="メイリオ" panose="020B0604030504040204" pitchFamily="50" charset="-128"/>
                <a:ea typeface="メイリオ" panose="020B0604030504040204" pitchFamily="50" charset="-128"/>
              </a:rPr>
              <a:t>なにか「特別なこと」をする人ではありません</a:t>
            </a:r>
            <a:endParaRPr lang="en-US" altLang="ja-JP" sz="2800" dirty="0">
              <a:solidFill>
                <a:schemeClr val="tx1"/>
              </a:solidFill>
              <a:latin typeface="メイリオ" panose="020B0604030504040204" pitchFamily="50" charset="-128"/>
              <a:ea typeface="メイリオ" panose="020B0604030504040204" pitchFamily="50" charset="-128"/>
            </a:endParaRPr>
          </a:p>
          <a:p>
            <a:pPr eaLnBrk="1" hangingPunct="1">
              <a:lnSpc>
                <a:spcPct val="90000"/>
              </a:lnSpc>
              <a:buFontTx/>
              <a:buNone/>
            </a:pPr>
            <a:endParaRPr lang="ja-JP" altLang="en-US" sz="2800" dirty="0">
              <a:solidFill>
                <a:srgbClr val="FF0000"/>
              </a:solidFill>
              <a:latin typeface="メイリオ" panose="020B0604030504040204" pitchFamily="50" charset="-128"/>
              <a:ea typeface="メイリオ" panose="020B0604030504040204" pitchFamily="50" charset="-128"/>
            </a:endParaRPr>
          </a:p>
          <a:p>
            <a:pPr eaLnBrk="1" hangingPunct="1">
              <a:lnSpc>
                <a:spcPct val="90000"/>
              </a:lnSpc>
              <a:buFontTx/>
              <a:buNone/>
            </a:pPr>
            <a:r>
              <a:rPr lang="ja-JP" altLang="en-US" sz="2800" dirty="0">
                <a:latin typeface="メイリオ" panose="020B0604030504040204" pitchFamily="50" charset="-128"/>
                <a:ea typeface="メイリオ" panose="020B0604030504040204" pitchFamily="50" charset="-128"/>
              </a:rPr>
              <a:t>　・他人事として無関心でいるのではなく</a:t>
            </a:r>
          </a:p>
          <a:p>
            <a:pPr eaLnBrk="1" hangingPunct="1">
              <a:lnSpc>
                <a:spcPct val="90000"/>
              </a:lnSpc>
              <a:buFontTx/>
              <a:buNone/>
            </a:pPr>
            <a:r>
              <a:rPr lang="ja-JP" altLang="en-US" sz="2800" dirty="0">
                <a:latin typeface="メイリオ" panose="020B0604030504040204" pitchFamily="50" charset="-128"/>
                <a:ea typeface="メイリオ" panose="020B0604030504040204" pitchFamily="50" charset="-128"/>
              </a:rPr>
              <a:t>　　</a:t>
            </a:r>
            <a:r>
              <a:rPr lang="ja-JP" altLang="en-US" sz="2800" dirty="0">
                <a:solidFill>
                  <a:schemeClr val="tx1"/>
                </a:solidFill>
                <a:latin typeface="メイリオ" panose="020B0604030504040204" pitchFamily="50" charset="-128"/>
                <a:ea typeface="メイリオ" panose="020B0604030504040204" pitchFamily="50" charset="-128"/>
              </a:rPr>
              <a:t>「</a:t>
            </a: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自分たちの問題である</a:t>
            </a:r>
            <a:r>
              <a:rPr lang="ja-JP" altLang="en-US" sz="2800" dirty="0">
                <a:solidFill>
                  <a:schemeClr val="tx1"/>
                </a:solidFill>
                <a:latin typeface="メイリオ" panose="020B0604030504040204" pitchFamily="50" charset="-128"/>
                <a:ea typeface="メイリオ" panose="020B0604030504040204" pitchFamily="50" charset="-128"/>
              </a:rPr>
              <a:t>」　</a:t>
            </a:r>
            <a:endParaRPr lang="en-US" altLang="ja-JP" sz="2800" dirty="0">
              <a:solidFill>
                <a:schemeClr val="tx1"/>
              </a:solidFill>
              <a:latin typeface="メイリオ" panose="020B0604030504040204" pitchFamily="50" charset="-128"/>
              <a:ea typeface="メイリオ" panose="020B0604030504040204" pitchFamily="50" charset="-128"/>
            </a:endParaRPr>
          </a:p>
          <a:p>
            <a:pPr eaLnBrk="1" hangingPunct="1">
              <a:lnSpc>
                <a:spcPct val="90000"/>
              </a:lnSpc>
              <a:buFontTx/>
              <a:buNone/>
            </a:pPr>
            <a:r>
              <a:rPr lang="ja-JP" altLang="en-US" sz="2800" dirty="0">
                <a:solidFill>
                  <a:schemeClr val="tx1"/>
                </a:solidFill>
                <a:latin typeface="メイリオ" panose="020B0604030504040204" pitchFamily="50" charset="-128"/>
                <a:ea typeface="メイリオ" panose="020B0604030504040204" pitchFamily="50" charset="-128"/>
              </a:rPr>
              <a:t>　　「</a:t>
            </a: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温かい目で見守る</a:t>
            </a:r>
            <a:r>
              <a:rPr lang="ja-JP" altLang="en-US" sz="2800" dirty="0">
                <a:solidFill>
                  <a:schemeClr val="tx1"/>
                </a:solidFill>
                <a:latin typeface="メイリオ" panose="020B0604030504040204" pitchFamily="50" charset="-128"/>
                <a:ea typeface="メイリオ" panose="020B0604030504040204" pitchFamily="50" charset="-128"/>
              </a:rPr>
              <a:t>」</a:t>
            </a:r>
            <a:endParaRPr lang="en-US" altLang="ja-JP" sz="2800" dirty="0">
              <a:solidFill>
                <a:schemeClr val="tx1"/>
              </a:solidFill>
              <a:latin typeface="メイリオ" panose="020B0604030504040204" pitchFamily="50" charset="-128"/>
              <a:ea typeface="メイリオ" panose="020B0604030504040204" pitchFamily="50" charset="-128"/>
            </a:endParaRPr>
          </a:p>
          <a:p>
            <a:pPr eaLnBrk="1" hangingPunct="1">
              <a:lnSpc>
                <a:spcPct val="90000"/>
              </a:lnSpc>
              <a:buNone/>
            </a:pPr>
            <a:r>
              <a:rPr lang="ja-JP" altLang="en-US" sz="2800" dirty="0">
                <a:solidFill>
                  <a:schemeClr val="tx1"/>
                </a:solidFill>
                <a:latin typeface="メイリオ" panose="020B0604030504040204" pitchFamily="50" charset="-128"/>
                <a:ea typeface="メイリオ" panose="020B0604030504040204" pitchFamily="50" charset="-128"/>
              </a:rPr>
              <a:t>　　「</a:t>
            </a:r>
            <a:r>
              <a:rPr lang="ja-JP" altLang="en-US" sz="2800" b="1" dirty="0">
                <a:solidFill>
                  <a:srgbClr val="FF9933"/>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まちのみんなで支える</a:t>
            </a:r>
            <a:r>
              <a:rPr lang="ja-JP" altLang="en-US" sz="2800" dirty="0">
                <a:solidFill>
                  <a:schemeClr val="tx1"/>
                </a:solidFill>
                <a:latin typeface="メイリオ" panose="020B0604030504040204" pitchFamily="50" charset="-128"/>
                <a:ea typeface="メイリオ" panose="020B0604030504040204" pitchFamily="50" charset="-128"/>
              </a:rPr>
              <a:t>」</a:t>
            </a:r>
            <a:endParaRPr lang="en-US" altLang="ja-JP" sz="2800" dirty="0">
              <a:solidFill>
                <a:schemeClr val="tx1"/>
              </a:solidFill>
              <a:latin typeface="メイリオ" panose="020B0604030504040204" pitchFamily="50" charset="-128"/>
              <a:ea typeface="メイリオ" panose="020B0604030504040204" pitchFamily="50" charset="-128"/>
            </a:endParaRPr>
          </a:p>
          <a:p>
            <a:pPr>
              <a:buNone/>
            </a:pPr>
            <a:r>
              <a:rPr lang="ja-JP" altLang="en-US" sz="2800" dirty="0">
                <a:solidFill>
                  <a:schemeClr val="tx1"/>
                </a:solidFill>
                <a:latin typeface="メイリオ" panose="020B0604030504040204" pitchFamily="50" charset="-128"/>
                <a:ea typeface="メイリオ" panose="020B0604030504040204" pitchFamily="50" charset="-128"/>
              </a:rPr>
              <a:t>　　　ことを普段から心がけることが大事</a:t>
            </a:r>
            <a:endParaRPr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864D5734-8355-4F04-A1DE-0FE8BDBDB126}"/>
              </a:ext>
            </a:extLst>
          </p:cNvPr>
          <p:cNvSpPr>
            <a:spLocks noGrp="1"/>
          </p:cNvSpPr>
          <p:nvPr>
            <p:ph type="sldNum" sz="quarter" idx="12"/>
          </p:nvPr>
        </p:nvSpPr>
        <p:spPr/>
        <p:txBody>
          <a:bodyPr/>
          <a:lstStyle/>
          <a:p>
            <a:pPr>
              <a:defRPr/>
            </a:pPr>
            <a:fld id="{026697B1-6267-40F5-886D-E4FE1D5E1628}" type="slidenum">
              <a:rPr lang="en-US" altLang="ja-JP" smtClean="0">
                <a:latin typeface="メイリオ" panose="020B0604030504040204" pitchFamily="50" charset="-128"/>
                <a:ea typeface="メイリオ" panose="020B0604030504040204" pitchFamily="50" charset="-128"/>
              </a:rPr>
              <a:pPr>
                <a:defRPr/>
              </a:pPr>
              <a:t>6</a:t>
            </a:fld>
            <a:endParaRPr lang="en-US" altLang="ja-JP"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2862" y="3573016"/>
            <a:ext cx="2424964" cy="19793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93418C7-8463-4ED9-9F52-7512224A43B5}"/>
              </a:ext>
            </a:extLst>
          </p:cNvPr>
          <p:cNvGrpSpPr/>
          <p:nvPr/>
        </p:nvGrpSpPr>
        <p:grpSpPr>
          <a:xfrm>
            <a:off x="0" y="-16878"/>
            <a:ext cx="9144000" cy="6874877"/>
            <a:chOff x="0" y="-16878"/>
            <a:chExt cx="9144000" cy="6874877"/>
          </a:xfrm>
        </p:grpSpPr>
        <p:sp>
          <p:nvSpPr>
            <p:cNvPr id="7" name="正方形/長方形 6">
              <a:extLst>
                <a:ext uri="{FF2B5EF4-FFF2-40B4-BE49-F238E27FC236}">
                  <a16:creationId xmlns:a16="http://schemas.microsoft.com/office/drawing/2014/main" id="{C1C2D527-23F7-4CE5-A633-67CCE3969AB4}"/>
                </a:ext>
              </a:extLst>
            </p:cNvPr>
            <p:cNvSpPr/>
            <p:nvPr/>
          </p:nvSpPr>
          <p:spPr>
            <a:xfrm rot="5400000">
              <a:off x="-2984279" y="3262161"/>
              <a:ext cx="6874877" cy="31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094C5B9-B37C-44CF-BD33-FA0F7FF5735B}"/>
                </a:ext>
              </a:extLst>
            </p:cNvPr>
            <p:cNvSpPr/>
            <p:nvPr/>
          </p:nvSpPr>
          <p:spPr>
            <a:xfrm>
              <a:off x="0" y="6245225"/>
              <a:ext cx="9144000" cy="31505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4" name="スライド番号プレースホルダー 3">
            <a:extLst>
              <a:ext uri="{FF2B5EF4-FFF2-40B4-BE49-F238E27FC236}">
                <a16:creationId xmlns:a16="http://schemas.microsoft.com/office/drawing/2014/main" id="{453F1C28-DBC4-4360-BACE-D2C2D893E88F}"/>
              </a:ext>
            </a:extLst>
          </p:cNvPr>
          <p:cNvSpPr>
            <a:spLocks noGrp="1"/>
          </p:cNvSpPr>
          <p:nvPr>
            <p:ph type="sldNum" sz="quarter" idx="12"/>
          </p:nvPr>
        </p:nvSpPr>
        <p:spPr/>
        <p:txBody>
          <a:bodyPr/>
          <a:lstStyle/>
          <a:p>
            <a:pPr>
              <a:defRPr/>
            </a:pPr>
            <a:fld id="{E6D01194-917F-448B-8F89-192C4032E996}" type="slidenum">
              <a:rPr lang="en-US" altLang="ja-JP" smtClean="0">
                <a:latin typeface="メイリオ" panose="020B0604030504040204" pitchFamily="50" charset="-128"/>
                <a:ea typeface="メイリオ" panose="020B0604030504040204" pitchFamily="50" charset="-128"/>
              </a:rPr>
              <a:pPr>
                <a:defRPr/>
              </a:pPr>
              <a:t>7</a:t>
            </a:fld>
            <a:endParaRPr lang="en-US" altLang="ja-JP" dirty="0">
              <a:latin typeface="メイリオ" panose="020B0604030504040204" pitchFamily="50" charset="-128"/>
              <a:ea typeface="メイリオ" panose="020B0604030504040204" pitchFamily="50" charset="-128"/>
            </a:endParaRPr>
          </a:p>
        </p:txBody>
      </p:sp>
      <p:pic>
        <p:nvPicPr>
          <p:cNvPr id="6"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19" y="4511970"/>
            <a:ext cx="1433433" cy="143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611560" y="3449533"/>
            <a:ext cx="8500442" cy="830997"/>
          </a:xfrm>
          <a:prstGeom prst="rect">
            <a:avLst/>
          </a:prstGeom>
          <a:noFill/>
        </p:spPr>
        <p:txBody>
          <a:bodyPr wrap="square" rtlCol="0">
            <a:spAutoFit/>
          </a:bodyPr>
          <a:lstStyle/>
          <a:p>
            <a:r>
              <a:rPr lang="en-US" altLang="ja-JP" sz="4800" b="1" dirty="0">
                <a:latin typeface="メイリオ" panose="020B0604030504040204" pitchFamily="50" charset="-128"/>
                <a:ea typeface="メイリオ" panose="020B0604030504040204" pitchFamily="50" charset="-128"/>
              </a:rPr>
              <a:t>Ⅱ</a:t>
            </a:r>
            <a:r>
              <a:rPr lang="ja-JP" altLang="en-US" sz="4800" b="1" dirty="0">
                <a:latin typeface="メイリオ" panose="020B0604030504040204" pitchFamily="50" charset="-128"/>
                <a:ea typeface="メイリオ" panose="020B0604030504040204" pitchFamily="50" charset="-128"/>
              </a:rPr>
              <a:t>　認知症の人本人の気持ち</a:t>
            </a:r>
            <a:endParaRPr lang="en-US" altLang="ja-JP" sz="4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0335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2EDD571-E7F8-48C5-B4B3-C5A93D6E3FED}"/>
              </a:ext>
            </a:extLst>
          </p:cNvPr>
          <p:cNvSpPr/>
          <p:nvPr/>
        </p:nvSpPr>
        <p:spPr>
          <a:xfrm>
            <a:off x="357708" y="516027"/>
            <a:ext cx="8207375" cy="71913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3200" b="1" dirty="0">
                <a:latin typeface="メイリオ" panose="020B0604030504040204" pitchFamily="50" charset="-128"/>
                <a:ea typeface="メイリオ" panose="020B0604030504040204" pitchFamily="50" charset="-128"/>
              </a:rPr>
              <a:t>　</a:t>
            </a:r>
            <a:r>
              <a:rPr lang="ja-JP" altLang="en-US" sz="4400"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認知症の人の活躍</a:t>
            </a:r>
          </a:p>
        </p:txBody>
      </p:sp>
      <p:sp>
        <p:nvSpPr>
          <p:cNvPr id="4" name="コンテンツ プレースホルダー 2">
            <a:extLst>
              <a:ext uri="{FF2B5EF4-FFF2-40B4-BE49-F238E27FC236}">
                <a16:creationId xmlns:a16="http://schemas.microsoft.com/office/drawing/2014/main" id="{9E5212B7-4D85-4FEB-AD70-352370773714}"/>
              </a:ext>
            </a:extLst>
          </p:cNvPr>
          <p:cNvSpPr txBox="1">
            <a:spLocks noChangeArrowheads="1"/>
          </p:cNvSpPr>
          <p:nvPr/>
        </p:nvSpPr>
        <p:spPr>
          <a:xfrm>
            <a:off x="335483" y="4912887"/>
            <a:ext cx="8229600" cy="1341228"/>
          </a:xfrm>
          <a:prstGeom prst="rect">
            <a:avLst/>
          </a:prstGeom>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HG丸ｺﾞｼｯｸM-PRO" panose="020F06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HG丸ｺﾞｼｯｸM-PRO" panose="020F06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HG丸ｺﾞｼｯｸM-PRO" panose="020F06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ja-JP" altLang="en-US" sz="2400" u="sng" kern="0" dirty="0">
                <a:latin typeface="メイリオ" panose="020B0604030504040204" pitchFamily="50" charset="-128"/>
                <a:ea typeface="メイリオ" panose="020B0604030504040204" pitchFamily="50" charset="-128"/>
              </a:rPr>
              <a:t>認知症になって１番戸惑っているのは、ご本人です</a:t>
            </a:r>
            <a:r>
              <a:rPr lang="ja-JP" altLang="en-US" sz="2400" kern="0" dirty="0">
                <a:latin typeface="メイリオ" panose="020B0604030504040204" pitchFamily="50" charset="-128"/>
                <a:ea typeface="メイリオ" panose="020B0604030504040204" pitchFamily="50" charset="-128"/>
              </a:rPr>
              <a:t>。その不安な気持ちに寄り添い、優しく言葉をかけ、困っていることに手を差し伸べて下さい。</a:t>
            </a:r>
            <a:endParaRPr lang="en-US" altLang="ja-JP" sz="2400" kern="0" dirty="0">
              <a:latin typeface="メイリオ" panose="020B0604030504040204" pitchFamily="50" charset="-128"/>
              <a:ea typeface="メイリオ" panose="020B0604030504040204" pitchFamily="50" charset="-128"/>
            </a:endParaRPr>
          </a:p>
        </p:txBody>
      </p:sp>
      <p:pic>
        <p:nvPicPr>
          <p:cNvPr id="36868"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l="11414" t="10101" r="23286" b="26900"/>
          <a:stretch>
            <a:fillRect/>
          </a:stretch>
        </p:blipFill>
        <p:spPr bwMode="auto">
          <a:xfrm>
            <a:off x="89383" y="1198651"/>
            <a:ext cx="2319337"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D60E658F-EC18-41BD-8E19-B326946DB46D}"/>
              </a:ext>
            </a:extLst>
          </p:cNvPr>
          <p:cNvSpPr txBox="1"/>
          <p:nvPr/>
        </p:nvSpPr>
        <p:spPr>
          <a:xfrm>
            <a:off x="2429258" y="1443074"/>
            <a:ext cx="6470141" cy="3245941"/>
          </a:xfrm>
          <a:prstGeom prst="wedgeEllipseCallout">
            <a:avLst>
              <a:gd name="adj1" fmla="val -57885"/>
              <a:gd name="adj2" fmla="val -10942"/>
            </a:avLst>
          </a:prstGeom>
          <a:solidFill>
            <a:srgbClr val="FFFFFF"/>
          </a:solidFill>
          <a:ln w="57150">
            <a:solidFill>
              <a:schemeClr val="accent1"/>
            </a:solidFill>
          </a:ln>
        </p:spPr>
        <p:txBody>
          <a:bodyPr wrap="square">
            <a:spAutoFit/>
          </a:bodyPr>
          <a:lstStyle/>
          <a:p>
            <a:pPr>
              <a:defRPr/>
            </a:pPr>
            <a:r>
              <a:rPr lang="ja-JP" altLang="en-US" sz="2400" kern="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この天文科学館の絵は</a:t>
            </a:r>
            <a:r>
              <a:rPr lang="ja-JP" altLang="en-US" sz="2400" b="1" u="sng" dirty="0">
                <a:latin typeface="メイリオ" panose="020B0604030504040204" pitchFamily="50" charset="-128"/>
                <a:ea typeface="メイリオ" panose="020B0604030504040204" pitchFamily="50" charset="-128"/>
              </a:rPr>
              <a:t>認知症の方が描かれたもの</a:t>
            </a:r>
            <a:r>
              <a:rPr lang="ja-JP" altLang="en-US" sz="2400" dirty="0">
                <a:latin typeface="メイリオ" panose="020B0604030504040204" pitchFamily="50" charset="-128"/>
                <a:ea typeface="メイリオ" panose="020B0604030504040204" pitchFamily="50" charset="-128"/>
              </a:rPr>
              <a:t>です。</a:t>
            </a:r>
            <a:endParaRPr lang="en-US" altLang="ja-JP" sz="2400" kern="0" dirty="0">
              <a:latin typeface="メイリオ" panose="020B0604030504040204" pitchFamily="50" charset="-128"/>
              <a:ea typeface="メイリオ" panose="020B0604030504040204" pitchFamily="50" charset="-128"/>
            </a:endParaRPr>
          </a:p>
          <a:p>
            <a:pPr>
              <a:defRPr/>
            </a:pPr>
            <a:r>
              <a:rPr lang="ja-JP" altLang="en-US" sz="2400" kern="0" dirty="0">
                <a:latin typeface="メイリオ" panose="020B0604030504040204" pitchFamily="50" charset="-128"/>
                <a:ea typeface="メイリオ" panose="020B0604030504040204" pitchFamily="50" charset="-128"/>
              </a:rPr>
              <a:t>・認知症になると何もできなくなる訳ではありません。長年やってきた事は体験として覚えていることもあります</a:t>
            </a:r>
            <a:r>
              <a:rPr lang="ja-JP" altLang="en-US" sz="2400" kern="0" dirty="0">
                <a:solidFill>
                  <a:schemeClr val="bg1"/>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34003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773238"/>
            <a:ext cx="7926387" cy="3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テキスト ボックス 2"/>
          <p:cNvSpPr txBox="1">
            <a:spLocks noChangeArrowheads="1"/>
          </p:cNvSpPr>
          <p:nvPr/>
        </p:nvSpPr>
        <p:spPr bwMode="auto">
          <a:xfrm>
            <a:off x="1123950" y="5710014"/>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sz="1600" dirty="0">
                <a:latin typeface="メイリオ" panose="020B0604030504040204" pitchFamily="50" charset="-128"/>
                <a:ea typeface="メイリオ" panose="020B0604030504040204" pitchFamily="50" charset="-128"/>
              </a:rPr>
              <a:t>兵庫県社会福祉協議会ホームページ「認知症の人も安心して暮らせるまちへ」</a:t>
            </a:r>
            <a:endParaRPr lang="en-US" altLang="ja-JP" sz="1600" dirty="0">
              <a:latin typeface="メイリオ" panose="020B0604030504040204" pitchFamily="50" charset="-128"/>
              <a:ea typeface="メイリオ" panose="020B0604030504040204" pitchFamily="50" charset="-128"/>
            </a:endParaRPr>
          </a:p>
          <a:p>
            <a:pPr>
              <a:spcBef>
                <a:spcPct val="0"/>
              </a:spcBef>
              <a:buFontTx/>
              <a:buNone/>
            </a:pP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当事者からのメッセージ</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より引用</a:t>
            </a:r>
          </a:p>
        </p:txBody>
      </p:sp>
      <p:sp>
        <p:nvSpPr>
          <p:cNvPr id="38916" name="テキスト ボックス 3"/>
          <p:cNvSpPr txBox="1">
            <a:spLocks noChangeArrowheads="1"/>
          </p:cNvSpPr>
          <p:nvPr/>
        </p:nvSpPr>
        <p:spPr bwMode="auto">
          <a:xfrm>
            <a:off x="247391" y="440656"/>
            <a:ext cx="83920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spcBef>
                <a:spcPct val="0"/>
              </a:spcBef>
              <a:buFontTx/>
              <a:buNone/>
            </a:pP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59</a:t>
            </a: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歳で認知症と診断された</a:t>
            </a:r>
            <a:endParaRPr lang="en-US" altLang="ja-JP"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spcBef>
                <a:spcPct val="0"/>
              </a:spcBef>
              <a:buFontTx/>
              <a:buNone/>
            </a:pPr>
            <a:r>
              <a:rPr lang="ja-JP" altLang="en-US" b="1" dirty="0">
                <a:solidFill>
                  <a:srgbClr val="00B0F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古屋さんからのメッセージ～</a:t>
            </a:r>
          </a:p>
        </p:txBody>
      </p:sp>
      <p:sp>
        <p:nvSpPr>
          <p:cNvPr id="38917" name="テキスト ボックス 4"/>
          <p:cNvSpPr txBox="1">
            <a:spLocks noChangeArrowheads="1"/>
          </p:cNvSpPr>
          <p:nvPr/>
        </p:nvSpPr>
        <p:spPr bwMode="auto">
          <a:xfrm>
            <a:off x="1743075" y="2636838"/>
            <a:ext cx="54006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ＭＳ Ｐゴシック" panose="020B0600070205080204"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ＭＳ Ｐゴシック" panose="020B0600070205080204"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ＭＳ Ｐゴシック" panose="020B0600070205080204"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ＭＳ Ｐゴシック" panose="020B0600070205080204" pitchFamily="50" charset="-128"/>
              </a:defRPr>
            </a:lvl9pPr>
          </a:lstStyle>
          <a:p>
            <a:pPr>
              <a:lnSpc>
                <a:spcPts val="3000"/>
              </a:lnSpc>
              <a:spcBef>
                <a:spcPct val="0"/>
              </a:spcBef>
              <a:buFontTx/>
              <a:buNone/>
            </a:pPr>
            <a:r>
              <a:rPr lang="ja-JP" altLang="en-US" sz="2400" b="1" dirty="0">
                <a:latin typeface="メイリオ" panose="020B0604030504040204" pitchFamily="50" charset="-128"/>
                <a:ea typeface="メイリオ" panose="020B0604030504040204" pitchFamily="50" charset="-128"/>
              </a:rPr>
              <a:t>認知症になったことが不幸ではないと思えるような世の中にしたい。</a:t>
            </a:r>
            <a:endParaRPr lang="en-US" altLang="ja-JP" sz="2400" b="1" dirty="0">
              <a:latin typeface="メイリオ" panose="020B0604030504040204" pitchFamily="50" charset="-128"/>
              <a:ea typeface="メイリオ" panose="020B0604030504040204" pitchFamily="50" charset="-128"/>
            </a:endParaRPr>
          </a:p>
          <a:p>
            <a:pPr>
              <a:lnSpc>
                <a:spcPts val="1800"/>
              </a:lnSpc>
              <a:spcBef>
                <a:spcPct val="0"/>
              </a:spcBef>
              <a:buFontTx/>
              <a:buNone/>
            </a:pPr>
            <a:endParaRPr lang="en-US" altLang="ja-JP" sz="1000" b="1" dirty="0">
              <a:latin typeface="メイリオ" panose="020B0604030504040204" pitchFamily="50" charset="-128"/>
              <a:ea typeface="メイリオ" panose="020B0604030504040204" pitchFamily="50" charset="-128"/>
            </a:endParaRPr>
          </a:p>
          <a:p>
            <a:pPr>
              <a:lnSpc>
                <a:spcPts val="3000"/>
              </a:lnSpc>
              <a:spcBef>
                <a:spcPct val="0"/>
              </a:spcBef>
              <a:buFontTx/>
              <a:buNone/>
            </a:pPr>
            <a:r>
              <a:rPr lang="ja-JP" altLang="en-US" sz="2400" b="1" dirty="0">
                <a:latin typeface="メイリオ" panose="020B0604030504040204" pitchFamily="50" charset="-128"/>
                <a:ea typeface="メイリオ" panose="020B0604030504040204" pitchFamily="50" charset="-128"/>
              </a:rPr>
              <a:t>そんな世の中になって欲しい。</a:t>
            </a:r>
            <a:endParaRPr lang="en-US" altLang="ja-JP" sz="2400" b="1" dirty="0">
              <a:latin typeface="メイリオ" panose="020B0604030504040204" pitchFamily="50" charset="-128"/>
              <a:ea typeface="メイリオ" panose="020B0604030504040204" pitchFamily="50" charset="-128"/>
            </a:endParaRPr>
          </a:p>
          <a:p>
            <a:pPr>
              <a:lnSpc>
                <a:spcPts val="3000"/>
              </a:lnSpc>
              <a:spcBef>
                <a:spcPct val="0"/>
              </a:spcBef>
              <a:buFontTx/>
              <a:buNone/>
            </a:pPr>
            <a:endParaRPr lang="en-US" altLang="ja-JP" sz="2400" b="1" dirty="0">
              <a:latin typeface="メイリオ" panose="020B0604030504040204" pitchFamily="50" charset="-128"/>
              <a:ea typeface="メイリオ" panose="020B0604030504040204" pitchFamily="50" charset="-128"/>
            </a:endParaRPr>
          </a:p>
          <a:p>
            <a:pPr>
              <a:lnSpc>
                <a:spcPts val="3000"/>
              </a:lnSpc>
              <a:spcBef>
                <a:spcPct val="0"/>
              </a:spcBef>
              <a:buFontTx/>
              <a:buNone/>
            </a:pPr>
            <a:r>
              <a:rPr lang="ja-JP" altLang="en-US" sz="2400" b="1" dirty="0">
                <a:latin typeface="メイリオ" panose="020B0604030504040204" pitchFamily="50" charset="-128"/>
                <a:ea typeface="メイリオ" panose="020B0604030504040204" pitchFamily="50" charset="-128"/>
              </a:rPr>
              <a:t>　　　　　　　　古屋　一之</a:t>
            </a:r>
          </a:p>
        </p:txBody>
      </p:sp>
    </p:spTree>
    <p:extLst>
      <p:ext uri="{BB962C8B-B14F-4D97-AF65-F5344CB8AC3E}">
        <p14:creationId xmlns:p14="http://schemas.microsoft.com/office/powerpoint/2010/main" val="3440432779"/>
      </p:ext>
    </p:extLst>
  </p:cSld>
  <p:clrMapOvr>
    <a:masterClrMapping/>
  </p:clrMapOvr>
</p:sld>
</file>

<file path=ppt/theme/theme1.xml><?xml version="1.0" encoding="utf-8"?>
<a:theme xmlns:a="http://schemas.openxmlformats.org/drawingml/2006/main" name="レトロスペクト">
  <a:themeElements>
    <a:clrScheme name="ユーザー定義 5">
      <a:dk1>
        <a:sysClr val="windowText" lastClr="000000"/>
      </a:dk1>
      <a:lt1>
        <a:sysClr val="window" lastClr="FFFFFF"/>
      </a:lt1>
      <a:dk2>
        <a:srgbClr val="242852"/>
      </a:dk2>
      <a:lt2>
        <a:srgbClr val="ACCBF9"/>
      </a:lt2>
      <a:accent1>
        <a:srgbClr val="F58413"/>
      </a:accent1>
      <a:accent2>
        <a:srgbClr val="F58413"/>
      </a:accent2>
      <a:accent3>
        <a:srgbClr val="FFC000"/>
      </a:accent3>
      <a:accent4>
        <a:srgbClr val="FFC000"/>
      </a:accent4>
      <a:accent5>
        <a:srgbClr val="FFC000"/>
      </a:accent5>
      <a:accent6>
        <a:srgbClr val="9D90A0"/>
      </a:accent6>
      <a:hlink>
        <a:srgbClr val="9454C3"/>
      </a:hlink>
      <a:folHlink>
        <a:srgbClr val="3EBBF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13690</TotalTime>
  <Words>7669</Words>
  <Application>Microsoft Office PowerPoint</Application>
  <PresentationFormat>画面に合わせる (4:3)</PresentationFormat>
  <Paragraphs>658</Paragraphs>
  <Slides>50</Slides>
  <Notes>50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50</vt:i4>
      </vt:variant>
    </vt:vector>
  </HeadingPairs>
  <TitlesOfParts>
    <vt:vector size="64" baseType="lpstr">
      <vt:lpstr>BIZ UDPゴシック</vt:lpstr>
      <vt:lpstr>HGPｺﾞｼｯｸM</vt:lpstr>
      <vt:lpstr>HGP創英角ﾎﾟｯﾌﾟ体</vt:lpstr>
      <vt:lpstr>HG丸ｺﾞｼｯｸM-PRO</vt:lpstr>
      <vt:lpstr>ＭＳ Ｐゴシック</vt:lpstr>
      <vt:lpstr>メイリオ</vt:lpstr>
      <vt:lpstr>游ゴシック</vt:lpstr>
      <vt:lpstr>Arial</vt:lpstr>
      <vt:lpstr>Calibri</vt:lpstr>
      <vt:lpstr>Calibri Light</vt:lpstr>
      <vt:lpstr>Impact</vt:lpstr>
      <vt:lpstr>Times New Roman</vt:lpstr>
      <vt:lpstr>Wingdings</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“認知症”ってどんな病気？</vt:lpstr>
      <vt:lpstr>PowerPoint プレゼンテーション</vt:lpstr>
      <vt:lpstr>PowerPoint プレゼンテーション</vt:lpstr>
      <vt:lpstr>認知症ってどうしてなるの？</vt:lpstr>
      <vt:lpstr>PowerPoint プレゼンテーション</vt:lpstr>
      <vt:lpstr>PowerPoint プレゼンテーション</vt:lpstr>
      <vt:lpstr>PowerPoint プレゼンテーション</vt:lpstr>
      <vt:lpstr>記憶障害について</vt:lpstr>
      <vt:lpstr>見当識障害について</vt:lpstr>
      <vt:lpstr>理解・判断力の障害について 　　　　　　　　　　　　　　　　　　　　　　　　　　　　　　　　　　　　　　　　　　　　　　　　　</vt:lpstr>
      <vt:lpstr>実行機能障害について</vt:lpstr>
      <vt:lpstr>行動・心理症状</vt:lpstr>
      <vt:lpstr>PowerPoint プレゼンテーション</vt:lpstr>
      <vt:lpstr>PowerPoint プレゼンテーション</vt:lpstr>
      <vt:lpstr>PowerPoint プレゼンテーション</vt:lpstr>
      <vt:lpstr>アルツハイマー病の日常生活における予防　　 　　　　　　　　　　　　　　　　　　　　　　　　　　　　　　　　　　　　　　　　　　　　　　　　　</vt:lpstr>
      <vt:lpstr>認知症　気づきのポイント</vt:lpstr>
      <vt:lpstr>PowerPoint プレゼンテーション</vt:lpstr>
      <vt:lpstr>PowerPoint プレゼンテーション</vt:lpstr>
      <vt:lpstr>ＤＶＤ視聴</vt:lpstr>
      <vt:lpstr>認知症の人への対応の心得 　　“３つの「ない」” </vt:lpstr>
      <vt:lpstr>PowerPoint プレゼンテーション</vt:lpstr>
      <vt:lpstr>PowerPoint プレゼンテーション</vt:lpstr>
      <vt:lpstr>PowerPoint プレゼンテーション</vt:lpstr>
      <vt:lpstr>具体的な７つのポイント</vt:lpstr>
      <vt:lpstr>なぜ余裕が必要？</vt:lpstr>
      <vt:lpstr>“感情残像の法則”</vt:lpstr>
      <vt:lpstr>焦りやイライラの原因</vt:lpstr>
      <vt:lpstr>こんなことしていませんか・・？</vt:lpstr>
      <vt:lpstr>焦りやイライラしているときの例</vt:lpstr>
      <vt:lpstr>イライラした結果　【自分】</vt:lpstr>
      <vt:lpstr>イライラした結果　【相手】</vt:lpstr>
      <vt:lpstr>余裕を持つことで可能なこと</vt:lpstr>
      <vt:lpstr>PowerPoint プレゼンテーション</vt:lpstr>
      <vt:lpstr>知っていますか？“ヘルプマーク”</vt:lpstr>
      <vt:lpstr>明石市内には合計６か所の 地域総合支援センターがあります</vt:lpstr>
      <vt:lpstr>PowerPoint プレゼンテーション</vt:lpstr>
      <vt:lpstr>PowerPoint プレゼンテーション</vt:lpstr>
      <vt:lpstr>PowerPoint プレゼンテーション</vt:lpstr>
      <vt:lpstr>あなたもオレンジサポーターとして 安心して暮らせるまちづくり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オレンジサポーター養成講座</dc:title>
  <dc:creator>明石市高齢者総合支援室</dc:creator>
  <cp:lastModifiedBy>Administrator</cp:lastModifiedBy>
  <cp:revision>489</cp:revision>
  <cp:lastPrinted>2022-11-24T04:38:42Z</cp:lastPrinted>
  <dcterms:created xsi:type="dcterms:W3CDTF">2011-10-22T06:42:44Z</dcterms:created>
  <dcterms:modified xsi:type="dcterms:W3CDTF">2024-11-19T04:57:57Z</dcterms:modified>
</cp:coreProperties>
</file>